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s/slide33.xml" ContentType="application/vnd.openxmlformats-officedocument.presentationml.slide+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tags/tag251.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49.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slides/slide32.xml" ContentType="application/vnd.openxmlformats-officedocument.presentationml.slide+xml"/>
  <Default Extension="fntdata" ContentType="application/x-fontdata"/>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236.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slides/slide28.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12" r:id="rId1"/>
  </p:sldMasterIdLst>
  <p:notesMasterIdLst>
    <p:notesMasterId r:id="rId38"/>
  </p:notesMasterIdLst>
  <p:sldIdLst>
    <p:sldId id="256" r:id="rId2"/>
    <p:sldId id="257" r:id="rId3"/>
    <p:sldId id="258"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embeddedFontLst>
    <p:embeddedFont>
      <p:font typeface="Calibri" pitchFamily="34" charset="0"/>
      <p:regular r:id="rId39"/>
      <p:bold r:id="rId40"/>
      <p:italic r:id="rId41"/>
      <p:boldItalic r:id="rId42"/>
    </p:embeddedFont>
    <p:embeddedFont>
      <p:font typeface="Constantia" pitchFamily="18" charset="0"/>
      <p:regular r:id="rId43"/>
      <p:bold r:id="rId44"/>
      <p:italic r:id="rId45"/>
      <p:boldItalic r:id="rId46"/>
    </p:embeddedFont>
    <p:embeddedFont>
      <p:font typeface="Wingdings 2" pitchFamily="18" charset="2"/>
      <p:regular r:id="rId47"/>
    </p:embeddedFont>
    <p:embeddedFont>
      <p:font typeface="cmr10" pitchFamily="34" charset="0"/>
      <p:regular r:id="rId48"/>
    </p:embeddedFont>
    <p:embeddedFont>
      <p:font typeface="cmmi10" pitchFamily="34" charset="0"/>
      <p:regular r:id="rId49"/>
    </p:embeddedFont>
    <p:embeddedFont>
      <p:font typeface="cmsy10orig" pitchFamily="34" charset="0"/>
      <p:regular r:id="rId50"/>
    </p:embeddedFont>
    <p:embeddedFont>
      <p:font typeface="cmr7" pitchFamily="34" charset="0"/>
      <p:regular r:id="rId51"/>
    </p:embeddedFont>
    <p:embeddedFont>
      <p:font typeface="cmmi7" pitchFamily="34" charset="0"/>
      <p:regular r:id="rId52"/>
    </p:embeddedFont>
    <p:embeddedFont>
      <p:font typeface="lcmss8" pitchFamily="34" charset="0"/>
      <p:regular r:id="rId53"/>
    </p:embeddedFont>
    <p:embeddedFont>
      <p:font typeface="cmmi8" pitchFamily="34" charset="0"/>
      <p:regular r:id="rId54"/>
    </p:embeddedFont>
    <p:embeddedFont>
      <p:font typeface="cmsy8" pitchFamily="34" charset="0"/>
      <p:regular r:id="rId55"/>
    </p:embeddedFont>
    <p:embeddedFont>
      <p:font typeface="cmsy7" pitchFamily="34" charset="0"/>
      <p:regular r:id="rId56"/>
    </p:embeddedFont>
    <p:embeddedFont>
      <p:font typeface="cmmi5" pitchFamily="34" charset="0"/>
      <p:regular r:id="rId57"/>
    </p:embeddedFont>
    <p:embeddedFont>
      <p:font typeface="cmr5" pitchFamily="34" charset="0"/>
      <p:regular r:id="rId58"/>
    </p:embeddedFont>
    <p:embeddedFont>
      <p:font typeface="cmsy5" pitchFamily="34" charset="0"/>
      <p:regular r:id="rId59"/>
    </p:embeddedFont>
    <p:embeddedFont>
      <p:font typeface="David" pitchFamily="34" charset="-79"/>
      <p:regular r:id="rId60"/>
      <p:bold r:id="rId61"/>
    </p:embeddedFont>
  </p:embeddedFontLst>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667" autoAdjust="0"/>
  </p:normalViewPr>
  <p:slideViewPr>
    <p:cSldViewPr>
      <p:cViewPr>
        <p:scale>
          <a:sx n="75" d="100"/>
          <a:sy n="75" d="100"/>
        </p:scale>
        <p:origin x="-10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23521-E7DB-4C1F-9119-C9C795AFD660}" type="datetimeFigureOut">
              <a:rPr lang="en-US" smtClean="0"/>
              <a:pPr/>
              <a:t>1/15/2010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72078-5705-49FB-9395-CD7815C2AB6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72078-5705-49FB-9395-CD7815C2AB60}"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Click to edit Master title style</a:t>
            </a:r>
            <a:endParaRPr kumimoji="0" lang="he-IL"/>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Click to edit Master subtitle style</a:t>
            </a:r>
            <a:endParaRPr kumimoji="0" lang="he-IL"/>
          </a:p>
        </p:txBody>
      </p:sp>
      <p:sp>
        <p:nvSpPr>
          <p:cNvPr id="30" name="Date Placeholder 29"/>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19" name="Footer Placeholder 18"/>
          <p:cNvSpPr>
            <a:spLocks noGrp="1"/>
          </p:cNvSpPr>
          <p:nvPr>
            <p:ph type="ftr" sz="quarter" idx="11"/>
          </p:nvPr>
        </p:nvSpPr>
        <p:spPr/>
        <p:txBody>
          <a:bodyPr/>
          <a:lstStyle/>
          <a:p>
            <a:endParaRPr lang="he-IL" dirty="0"/>
          </a:p>
        </p:txBody>
      </p:sp>
      <p:sp>
        <p:nvSpPr>
          <p:cNvPr id="27" name="Slide Number Placeholder 26"/>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Click to edit Master title style</a:t>
            </a:r>
            <a:endParaRPr kumimoji="0" lang="he-IL"/>
          </a:p>
        </p:txBody>
      </p:sp>
      <p:sp>
        <p:nvSpPr>
          <p:cNvPr id="3" name="Vertical Text Placeholder 2"/>
          <p:cNvSpPr>
            <a:spLocks noGrp="1"/>
          </p:cNvSpPr>
          <p:nvPr>
            <p:ph type="body" orient="vert" idx="1"/>
          </p:nvPr>
        </p:nvSpPr>
        <p:spPr/>
        <p:txBody>
          <a:bodyPr vert="eaVert"/>
          <a:lstStyle/>
          <a:p>
            <a:pPr lvl="0" eaLnBrk="1" latinLnBrk="0" hangingPunct="1"/>
            <a:r>
              <a:rPr lang="he-IL" smtClean="0"/>
              <a:t>Click to edit Master text styles</a:t>
            </a:r>
          </a:p>
          <a:p>
            <a:pPr lvl="1" eaLnBrk="1" latinLnBrk="0" hangingPunct="1"/>
            <a:r>
              <a:rPr lang="he-IL" smtClean="0"/>
              <a:t>Second level</a:t>
            </a:r>
          </a:p>
          <a:p>
            <a:pPr lvl="2" eaLnBrk="1" latinLnBrk="0" hangingPunct="1"/>
            <a:r>
              <a:rPr lang="he-IL" smtClean="0"/>
              <a:t>Third level</a:t>
            </a:r>
          </a:p>
          <a:p>
            <a:pPr lvl="3" eaLnBrk="1" latinLnBrk="0" hangingPunct="1"/>
            <a:r>
              <a:rPr lang="he-IL" smtClean="0"/>
              <a:t>Fourth level</a:t>
            </a:r>
          </a:p>
          <a:p>
            <a:pPr lvl="4" eaLnBrk="1" latinLnBrk="0" hangingPunct="1"/>
            <a:r>
              <a:rPr lang="he-IL" smtClean="0"/>
              <a:t>Fifth level</a:t>
            </a:r>
            <a:endParaRPr kumimoji="0" lang="he-IL"/>
          </a:p>
        </p:txBody>
      </p:sp>
      <p:sp>
        <p:nvSpPr>
          <p:cNvPr id="4" name="Date Placeholder 3"/>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e-IL" smtClean="0"/>
              <a:t>Click to edit Master title style</a:t>
            </a:r>
            <a:endParaRPr kumimoji="0" lang="he-IL"/>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e-IL" smtClean="0"/>
              <a:t>Click to edit Master text styles</a:t>
            </a:r>
          </a:p>
          <a:p>
            <a:pPr lvl="1" eaLnBrk="1" latinLnBrk="0" hangingPunct="1"/>
            <a:r>
              <a:rPr lang="he-IL" smtClean="0"/>
              <a:t>Second level</a:t>
            </a:r>
          </a:p>
          <a:p>
            <a:pPr lvl="2" eaLnBrk="1" latinLnBrk="0" hangingPunct="1"/>
            <a:r>
              <a:rPr lang="he-IL" smtClean="0"/>
              <a:t>Third level</a:t>
            </a:r>
          </a:p>
          <a:p>
            <a:pPr lvl="3" eaLnBrk="1" latinLnBrk="0" hangingPunct="1"/>
            <a:r>
              <a:rPr lang="he-IL" smtClean="0"/>
              <a:t>Fourth level</a:t>
            </a:r>
          </a:p>
          <a:p>
            <a:pPr lvl="4" eaLnBrk="1" latinLnBrk="0" hangingPunct="1"/>
            <a:r>
              <a:rPr lang="he-IL" smtClean="0"/>
              <a:t>Fifth level</a:t>
            </a:r>
            <a:endParaRPr kumimoji="0" lang="he-IL"/>
          </a:p>
        </p:txBody>
      </p:sp>
      <p:sp>
        <p:nvSpPr>
          <p:cNvPr id="4" name="Date Placeholder 3"/>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Click to edit Master title style</a:t>
            </a:r>
            <a:endParaRPr kumimoji="0" lang="he-IL"/>
          </a:p>
        </p:txBody>
      </p:sp>
      <p:sp>
        <p:nvSpPr>
          <p:cNvPr id="3" name="Content Placeholder 2"/>
          <p:cNvSpPr>
            <a:spLocks noGrp="1"/>
          </p:cNvSpPr>
          <p:nvPr>
            <p:ph idx="1"/>
          </p:nvPr>
        </p:nvSpPr>
        <p:spPr/>
        <p:txBody>
          <a:bodyPr/>
          <a:lstStyle/>
          <a:p>
            <a:pPr lvl="0" eaLnBrk="1" latinLnBrk="0" hangingPunct="1"/>
            <a:r>
              <a:rPr lang="he-IL" smtClean="0"/>
              <a:t>Click to edit Master text styles</a:t>
            </a:r>
          </a:p>
          <a:p>
            <a:pPr lvl="1" eaLnBrk="1" latinLnBrk="0" hangingPunct="1"/>
            <a:r>
              <a:rPr lang="he-IL" smtClean="0"/>
              <a:t>Second level</a:t>
            </a:r>
          </a:p>
          <a:p>
            <a:pPr lvl="2" eaLnBrk="1" latinLnBrk="0" hangingPunct="1"/>
            <a:r>
              <a:rPr lang="he-IL" smtClean="0"/>
              <a:t>Third level</a:t>
            </a:r>
          </a:p>
          <a:p>
            <a:pPr lvl="3" eaLnBrk="1" latinLnBrk="0" hangingPunct="1"/>
            <a:r>
              <a:rPr lang="he-IL" smtClean="0"/>
              <a:t>Fourth level</a:t>
            </a:r>
          </a:p>
          <a:p>
            <a:pPr lvl="4" eaLnBrk="1" latinLnBrk="0" hangingPunct="1"/>
            <a:r>
              <a:rPr lang="he-IL" smtClean="0"/>
              <a:t>Fifth level</a:t>
            </a:r>
            <a:endParaRPr kumimoji="0" lang="he-IL"/>
          </a:p>
        </p:txBody>
      </p:sp>
      <p:sp>
        <p:nvSpPr>
          <p:cNvPr id="4" name="Date Placeholder 3"/>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Click to edit Master title style</a:t>
            </a:r>
            <a:endParaRPr kumimoji="0" lang="he-IL"/>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Click to edit Master text styles</a:t>
            </a:r>
          </a:p>
        </p:txBody>
      </p:sp>
      <p:sp>
        <p:nvSpPr>
          <p:cNvPr id="4" name="Date Placeholder 3"/>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e-IL" smtClean="0"/>
              <a:t>Click to edit Master title style</a:t>
            </a:r>
            <a:endParaRPr kumimoji="0" lang="he-IL"/>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Click to edit Master text styles</a:t>
            </a:r>
          </a:p>
          <a:p>
            <a:pPr lvl="1" eaLnBrk="1" latinLnBrk="0" hangingPunct="1"/>
            <a:r>
              <a:rPr lang="he-IL" smtClean="0"/>
              <a:t>Second level</a:t>
            </a:r>
          </a:p>
          <a:p>
            <a:pPr lvl="2" eaLnBrk="1" latinLnBrk="0" hangingPunct="1"/>
            <a:r>
              <a:rPr lang="he-IL" smtClean="0"/>
              <a:t>Third level</a:t>
            </a:r>
          </a:p>
          <a:p>
            <a:pPr lvl="3" eaLnBrk="1" latinLnBrk="0" hangingPunct="1"/>
            <a:r>
              <a:rPr lang="he-IL" smtClean="0"/>
              <a:t>Fourth level</a:t>
            </a:r>
          </a:p>
          <a:p>
            <a:pPr lvl="4" eaLnBrk="1" latinLnBrk="0" hangingPunct="1"/>
            <a:r>
              <a:rPr lang="he-IL" smtClean="0"/>
              <a:t>Fifth level</a:t>
            </a:r>
            <a:endParaRPr kumimoji="0" lang="he-IL"/>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Click to edit Master text styles</a:t>
            </a:r>
          </a:p>
          <a:p>
            <a:pPr lvl="1" eaLnBrk="1" latinLnBrk="0" hangingPunct="1"/>
            <a:r>
              <a:rPr lang="he-IL" smtClean="0"/>
              <a:t>Second level</a:t>
            </a:r>
          </a:p>
          <a:p>
            <a:pPr lvl="2" eaLnBrk="1" latinLnBrk="0" hangingPunct="1"/>
            <a:r>
              <a:rPr lang="he-IL" smtClean="0"/>
              <a:t>Third level</a:t>
            </a:r>
          </a:p>
          <a:p>
            <a:pPr lvl="3" eaLnBrk="1" latinLnBrk="0" hangingPunct="1"/>
            <a:r>
              <a:rPr lang="he-IL" smtClean="0"/>
              <a:t>Fourth level</a:t>
            </a:r>
          </a:p>
          <a:p>
            <a:pPr lvl="4" eaLnBrk="1" latinLnBrk="0" hangingPunct="1"/>
            <a:r>
              <a:rPr lang="he-IL" smtClean="0"/>
              <a:t>Fifth level</a:t>
            </a:r>
            <a:endParaRPr kumimoji="0" lang="he-IL"/>
          </a:p>
        </p:txBody>
      </p:sp>
      <p:sp>
        <p:nvSpPr>
          <p:cNvPr id="5" name="Date Placeholder 4"/>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e-IL" smtClean="0"/>
              <a:t>Click to edit Master title style</a:t>
            </a:r>
            <a:endParaRPr kumimoji="0" lang="he-IL"/>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Click to edit Master text styles</a:t>
            </a:r>
          </a:p>
          <a:p>
            <a:pPr lvl="1" eaLnBrk="1" latinLnBrk="0" hangingPunct="1"/>
            <a:r>
              <a:rPr lang="he-IL" smtClean="0"/>
              <a:t>Second level</a:t>
            </a:r>
          </a:p>
          <a:p>
            <a:pPr lvl="2" eaLnBrk="1" latinLnBrk="0" hangingPunct="1"/>
            <a:r>
              <a:rPr lang="he-IL" smtClean="0"/>
              <a:t>Third level</a:t>
            </a:r>
          </a:p>
          <a:p>
            <a:pPr lvl="3" eaLnBrk="1" latinLnBrk="0" hangingPunct="1"/>
            <a:r>
              <a:rPr lang="he-IL" smtClean="0"/>
              <a:t>Fourth level</a:t>
            </a:r>
          </a:p>
          <a:p>
            <a:pPr lvl="4" eaLnBrk="1" latinLnBrk="0" hangingPunct="1"/>
            <a:r>
              <a:rPr lang="he-IL" smtClean="0"/>
              <a:t>Fifth level</a:t>
            </a:r>
            <a:endParaRPr kumimoji="0" lang="he-IL"/>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Click to edit Master text styles</a:t>
            </a:r>
          </a:p>
          <a:p>
            <a:pPr lvl="1" eaLnBrk="1" latinLnBrk="0" hangingPunct="1"/>
            <a:r>
              <a:rPr lang="he-IL" smtClean="0"/>
              <a:t>Second level</a:t>
            </a:r>
          </a:p>
          <a:p>
            <a:pPr lvl="2" eaLnBrk="1" latinLnBrk="0" hangingPunct="1"/>
            <a:r>
              <a:rPr lang="he-IL" smtClean="0"/>
              <a:t>Third level</a:t>
            </a:r>
          </a:p>
          <a:p>
            <a:pPr lvl="3" eaLnBrk="1" latinLnBrk="0" hangingPunct="1"/>
            <a:r>
              <a:rPr lang="he-IL" smtClean="0"/>
              <a:t>Fourth level</a:t>
            </a:r>
          </a:p>
          <a:p>
            <a:pPr lvl="4" eaLnBrk="1" latinLnBrk="0" hangingPunct="1"/>
            <a:r>
              <a:rPr lang="he-IL" smtClean="0"/>
              <a:t>Fifth level</a:t>
            </a:r>
            <a:endParaRPr kumimoji="0" lang="he-IL"/>
          </a:p>
        </p:txBody>
      </p:sp>
      <p:sp>
        <p:nvSpPr>
          <p:cNvPr id="7" name="Date Placeholder 6"/>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Click to edit Master title style</a:t>
            </a:r>
            <a:endParaRPr kumimoji="0" lang="he-IL"/>
          </a:p>
        </p:txBody>
      </p:sp>
      <p:sp>
        <p:nvSpPr>
          <p:cNvPr id="3" name="Date Placeholder 2"/>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Click to edit Master title style</a:t>
            </a:r>
            <a:endParaRPr kumimoji="0" lang="he-IL"/>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Click to edit Master text styles</a:t>
            </a:r>
          </a:p>
          <a:p>
            <a:pPr lvl="1" eaLnBrk="1" latinLnBrk="0" hangingPunct="1"/>
            <a:r>
              <a:rPr lang="he-IL" smtClean="0"/>
              <a:t>Second level</a:t>
            </a:r>
          </a:p>
          <a:p>
            <a:pPr lvl="2" eaLnBrk="1" latinLnBrk="0" hangingPunct="1"/>
            <a:r>
              <a:rPr lang="he-IL" smtClean="0"/>
              <a:t>Third level</a:t>
            </a:r>
          </a:p>
          <a:p>
            <a:pPr lvl="3" eaLnBrk="1" latinLnBrk="0" hangingPunct="1"/>
            <a:r>
              <a:rPr lang="he-IL" smtClean="0"/>
              <a:t>Fourth level</a:t>
            </a:r>
          </a:p>
          <a:p>
            <a:pPr lvl="4" eaLnBrk="1" latinLnBrk="0" hangingPunct="1"/>
            <a:r>
              <a:rPr lang="he-IL" smtClean="0"/>
              <a:t>Fifth level</a:t>
            </a:r>
            <a:endParaRPr kumimoji="0" lang="he-IL"/>
          </a:p>
        </p:txBody>
      </p:sp>
      <p:sp>
        <p:nvSpPr>
          <p:cNvPr id="5" name="Date Placeholder 4"/>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DF2624E8-AA2A-4C2A-A9A7-A3D54D2F5830}" type="slidenum">
              <a:rPr lang="he-IL" smtClean="0"/>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Click to edit Master title style</a:t>
            </a:r>
            <a:endParaRPr kumimoji="0" lang="he-IL"/>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Click to edit Master text styles</a:t>
            </a:r>
          </a:p>
        </p:txBody>
      </p:sp>
      <p:sp>
        <p:nvSpPr>
          <p:cNvPr id="5" name="Date Placeholder 4"/>
          <p:cNvSpPr>
            <a:spLocks noGrp="1"/>
          </p:cNvSpPr>
          <p:nvPr>
            <p:ph type="dt" sz="half" idx="10"/>
          </p:nvPr>
        </p:nvSpPr>
        <p:spPr/>
        <p:txBody>
          <a:bodyPr/>
          <a:lstStyle/>
          <a:p>
            <a:fld id="{2FB9C791-EFBB-4F99-974E-20DD3C333169}" type="datetimeFigureOut">
              <a:rPr lang="he-IL" smtClean="0"/>
              <a:pPr/>
              <a:t>כ"ט/טבת/תש"ע</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a:xfrm>
            <a:off x="8077200" y="6356350"/>
            <a:ext cx="609600" cy="365125"/>
          </a:xfrm>
        </p:spPr>
        <p:txBody>
          <a:bodyPr/>
          <a:lstStyle/>
          <a:p>
            <a:fld id="{DF2624E8-AA2A-4C2A-A9A7-A3D54D2F5830}" type="slidenum">
              <a:rPr lang="he-IL" smtClean="0"/>
              <a:pPr/>
              <a:t>‹#›</a:t>
            </a:fld>
            <a:endParaRPr lang="he-IL"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smtClean="0"/>
              <a:t>Click icon to add picture</a:t>
            </a:r>
            <a:endParaRPr kumimoji="0" lang="he-IL"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Click to edit Master title style</a:t>
            </a:r>
            <a:endParaRPr kumimoji="0" lang="he-IL"/>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Click to edit Master text styles</a:t>
            </a:r>
          </a:p>
          <a:p>
            <a:pPr lvl="1" eaLnBrk="1" latinLnBrk="0" hangingPunct="1"/>
            <a:r>
              <a:rPr kumimoji="0" lang="he-IL" smtClean="0"/>
              <a:t>Second level</a:t>
            </a:r>
          </a:p>
          <a:p>
            <a:pPr lvl="2" eaLnBrk="1" latinLnBrk="0" hangingPunct="1"/>
            <a:r>
              <a:rPr kumimoji="0" lang="he-IL" smtClean="0"/>
              <a:t>Third level</a:t>
            </a:r>
          </a:p>
          <a:p>
            <a:pPr lvl="3" eaLnBrk="1" latinLnBrk="0" hangingPunct="1"/>
            <a:r>
              <a:rPr kumimoji="0" lang="he-IL" smtClean="0"/>
              <a:t>Fourth level</a:t>
            </a:r>
          </a:p>
          <a:p>
            <a:pPr lvl="4" eaLnBrk="1" latinLnBrk="0" hangingPunct="1"/>
            <a:r>
              <a:rPr kumimoji="0" lang="he-IL" smtClean="0"/>
              <a:t>Fifth level</a:t>
            </a:r>
            <a:endParaRPr kumimoji="0" lang="he-IL"/>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B9C791-EFBB-4F99-974E-20DD3C333169}" type="datetimeFigureOut">
              <a:rPr lang="he-IL" smtClean="0"/>
              <a:pPr/>
              <a:t>כ"ט/טבת/תש"ע</a:t>
            </a:fld>
            <a:endParaRPr lang="he-IL"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2624E8-AA2A-4C2A-A9A7-A3D54D2F5830}" type="slidenum">
              <a:rPr lang="he-IL" smtClean="0"/>
              <a:pPr/>
              <a:t>‹#›</a:t>
            </a:fld>
            <a:endParaRPr lang="he-IL"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38.emf"/><Relationship Id="rId18" Type="http://schemas.openxmlformats.org/officeDocument/2006/relationships/image" Target="../media/image42.emf"/><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3.emf"/><Relationship Id="rId17" Type="http://schemas.openxmlformats.org/officeDocument/2006/relationships/image" Target="../media/image35.emf"/><Relationship Id="rId2" Type="http://schemas.openxmlformats.org/officeDocument/2006/relationships/tags" Target="../tags/tag44.xml"/><Relationship Id="rId16" Type="http://schemas.openxmlformats.org/officeDocument/2006/relationships/image" Target="../media/image41.emf"/><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2.xml"/><Relationship Id="rId5" Type="http://schemas.openxmlformats.org/officeDocument/2006/relationships/tags" Target="../tags/tag47.xml"/><Relationship Id="rId15" Type="http://schemas.openxmlformats.org/officeDocument/2006/relationships/image" Target="../media/image40.emf"/><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39.emf"/></Relationships>
</file>

<file path=ppt/slides/_rels/slide1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tags" Target="../tags/tag55.xml"/><Relationship Id="rId7" Type="http://schemas.openxmlformats.org/officeDocument/2006/relationships/image" Target="../media/image44.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3.emf"/><Relationship Id="rId5"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image" Target="../media/image46.emf"/></Relationships>
</file>

<file path=ppt/slides/_rels/slide12.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48.emf"/><Relationship Id="rId18" Type="http://schemas.openxmlformats.org/officeDocument/2006/relationships/image" Target="../media/image53.emf"/><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47.emf"/><Relationship Id="rId17" Type="http://schemas.openxmlformats.org/officeDocument/2006/relationships/image" Target="../media/image52.emf"/><Relationship Id="rId2" Type="http://schemas.openxmlformats.org/officeDocument/2006/relationships/tags" Target="../tags/tag58.xml"/><Relationship Id="rId16" Type="http://schemas.openxmlformats.org/officeDocument/2006/relationships/image" Target="../media/image51.emf"/><Relationship Id="rId20" Type="http://schemas.openxmlformats.org/officeDocument/2006/relationships/image" Target="../media/image55.emf"/><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slideLayout" Target="../slideLayouts/slideLayout2.xml"/><Relationship Id="rId5" Type="http://schemas.openxmlformats.org/officeDocument/2006/relationships/tags" Target="../tags/tag61.xml"/><Relationship Id="rId15" Type="http://schemas.openxmlformats.org/officeDocument/2006/relationships/image" Target="../media/image50.emf"/><Relationship Id="rId10" Type="http://schemas.openxmlformats.org/officeDocument/2006/relationships/tags" Target="../tags/tag66.xml"/><Relationship Id="rId19" Type="http://schemas.openxmlformats.org/officeDocument/2006/relationships/image" Target="../media/image54.emf"/><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49.emf"/></Relationships>
</file>

<file path=ppt/slides/_rels/slide13.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emf"/><Relationship Id="rId3" Type="http://schemas.openxmlformats.org/officeDocument/2006/relationships/tags" Target="../tags/tag69.xml"/><Relationship Id="rId7" Type="http://schemas.openxmlformats.org/officeDocument/2006/relationships/slideLayout" Target="../slideLayouts/slideLayout2.xml"/><Relationship Id="rId12" Type="http://schemas.openxmlformats.org/officeDocument/2006/relationships/image" Target="../media/image60.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59.emf"/><Relationship Id="rId5" Type="http://schemas.openxmlformats.org/officeDocument/2006/relationships/tags" Target="../tags/tag71.xml"/><Relationship Id="rId15" Type="http://schemas.openxmlformats.org/officeDocument/2006/relationships/image" Target="../media/image63.png"/><Relationship Id="rId10" Type="http://schemas.openxmlformats.org/officeDocument/2006/relationships/image" Target="../media/image58.emf"/><Relationship Id="rId4" Type="http://schemas.openxmlformats.org/officeDocument/2006/relationships/tags" Target="../tags/tag70.xml"/><Relationship Id="rId9" Type="http://schemas.openxmlformats.org/officeDocument/2006/relationships/image" Target="../media/image57.emf"/><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68.emf"/><Relationship Id="rId18" Type="http://schemas.openxmlformats.org/officeDocument/2006/relationships/image" Target="../media/image73.emf"/><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67.emf"/><Relationship Id="rId17" Type="http://schemas.openxmlformats.org/officeDocument/2006/relationships/image" Target="../media/image72.emf"/><Relationship Id="rId2" Type="http://schemas.openxmlformats.org/officeDocument/2006/relationships/tags" Target="../tags/tag74.xml"/><Relationship Id="rId16" Type="http://schemas.openxmlformats.org/officeDocument/2006/relationships/image" Target="../media/image71.emf"/><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66.emf"/><Relationship Id="rId5" Type="http://schemas.openxmlformats.org/officeDocument/2006/relationships/tags" Target="../tags/tag77.xml"/><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emf"/><Relationship Id="rId4" Type="http://schemas.openxmlformats.org/officeDocument/2006/relationships/tags" Target="../tags/tag76.xml"/><Relationship Id="rId9" Type="http://schemas.openxmlformats.org/officeDocument/2006/relationships/slideLayout" Target="../slideLayouts/slideLayout2.xml"/><Relationship Id="rId14" Type="http://schemas.openxmlformats.org/officeDocument/2006/relationships/image" Target="../media/image69.emf"/></Relationships>
</file>

<file path=ppt/slides/_rels/slide16.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image" Target="../media/image79.png"/><Relationship Id="rId3" Type="http://schemas.openxmlformats.org/officeDocument/2006/relationships/tags" Target="../tags/tag83.xml"/><Relationship Id="rId7" Type="http://schemas.openxmlformats.org/officeDocument/2006/relationships/slideLayout" Target="../slideLayouts/slideLayout2.xml"/><Relationship Id="rId12" Type="http://schemas.openxmlformats.org/officeDocument/2006/relationships/image" Target="../media/image78.png"/><Relationship Id="rId2" Type="http://schemas.openxmlformats.org/officeDocument/2006/relationships/tags" Target="../tags/tag82.xml"/><Relationship Id="rId16" Type="http://schemas.openxmlformats.org/officeDocument/2006/relationships/image" Target="../media/image82.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5.png"/><Relationship Id="rId5" Type="http://schemas.openxmlformats.org/officeDocument/2006/relationships/tags" Target="../tags/tag85.xml"/><Relationship Id="rId15" Type="http://schemas.openxmlformats.org/officeDocument/2006/relationships/image" Target="../media/image81.png"/><Relationship Id="rId10" Type="http://schemas.openxmlformats.org/officeDocument/2006/relationships/image" Target="../media/image77.emf"/><Relationship Id="rId4" Type="http://schemas.openxmlformats.org/officeDocument/2006/relationships/tags" Target="../tags/tag84.xml"/><Relationship Id="rId9" Type="http://schemas.openxmlformats.org/officeDocument/2006/relationships/image" Target="../media/image76.emf"/><Relationship Id="rId14" Type="http://schemas.openxmlformats.org/officeDocument/2006/relationships/image" Target="../media/image80.emf"/></Relationships>
</file>

<file path=ppt/slides/_rels/slide17.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image" Target="../media/image84.emf"/><Relationship Id="rId26" Type="http://schemas.openxmlformats.org/officeDocument/2006/relationships/image" Target="../media/image92.emf"/><Relationship Id="rId3" Type="http://schemas.openxmlformats.org/officeDocument/2006/relationships/tags" Target="../tags/tag89.xml"/><Relationship Id="rId21" Type="http://schemas.openxmlformats.org/officeDocument/2006/relationships/image" Target="../media/image87.emf"/><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image" Target="../media/image83.emf"/><Relationship Id="rId25" Type="http://schemas.openxmlformats.org/officeDocument/2006/relationships/image" Target="../media/image91.emf"/><Relationship Id="rId2" Type="http://schemas.openxmlformats.org/officeDocument/2006/relationships/tags" Target="../tags/tag88.xml"/><Relationship Id="rId16" Type="http://schemas.openxmlformats.org/officeDocument/2006/relationships/slideLayout" Target="../slideLayouts/slideLayout2.xml"/><Relationship Id="rId20" Type="http://schemas.openxmlformats.org/officeDocument/2006/relationships/image" Target="../media/image86.emf"/><Relationship Id="rId29" Type="http://schemas.openxmlformats.org/officeDocument/2006/relationships/image" Target="../media/image95.emf"/><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image" Target="../media/image90.emf"/><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image" Target="../media/image89.png"/><Relationship Id="rId28" Type="http://schemas.openxmlformats.org/officeDocument/2006/relationships/image" Target="../media/image94.emf"/><Relationship Id="rId10" Type="http://schemas.openxmlformats.org/officeDocument/2006/relationships/tags" Target="../tags/tag96.xml"/><Relationship Id="rId19" Type="http://schemas.openxmlformats.org/officeDocument/2006/relationships/image" Target="../media/image85.emf"/><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image" Target="../media/image88.emf"/><Relationship Id="rId27" Type="http://schemas.openxmlformats.org/officeDocument/2006/relationships/image" Target="../media/image93.png"/></Relationships>
</file>

<file path=ppt/slides/_rels/slide18.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image" Target="../media/image96.emf"/><Relationship Id="rId18" Type="http://schemas.openxmlformats.org/officeDocument/2006/relationships/image" Target="../media/image101.emf"/><Relationship Id="rId26" Type="http://schemas.openxmlformats.org/officeDocument/2006/relationships/image" Target="../media/image109.png"/><Relationship Id="rId3" Type="http://schemas.openxmlformats.org/officeDocument/2006/relationships/tags" Target="../tags/tag104.xml"/><Relationship Id="rId21" Type="http://schemas.openxmlformats.org/officeDocument/2006/relationships/image" Target="../media/image104.emf"/><Relationship Id="rId7" Type="http://schemas.openxmlformats.org/officeDocument/2006/relationships/tags" Target="../tags/tag108.xml"/><Relationship Id="rId12" Type="http://schemas.openxmlformats.org/officeDocument/2006/relationships/slideLayout" Target="../slideLayouts/slideLayout2.xml"/><Relationship Id="rId17" Type="http://schemas.openxmlformats.org/officeDocument/2006/relationships/image" Target="../media/image100.emf"/><Relationship Id="rId25" Type="http://schemas.openxmlformats.org/officeDocument/2006/relationships/image" Target="../media/image108.emf"/><Relationship Id="rId2" Type="http://schemas.openxmlformats.org/officeDocument/2006/relationships/tags" Target="../tags/tag103.xml"/><Relationship Id="rId16" Type="http://schemas.openxmlformats.org/officeDocument/2006/relationships/image" Target="../media/image99.emf"/><Relationship Id="rId20" Type="http://schemas.openxmlformats.org/officeDocument/2006/relationships/image" Target="../media/image103.emf"/><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image" Target="../media/image107.emf"/><Relationship Id="rId5" Type="http://schemas.openxmlformats.org/officeDocument/2006/relationships/tags" Target="../tags/tag106.xml"/><Relationship Id="rId15" Type="http://schemas.openxmlformats.org/officeDocument/2006/relationships/image" Target="../media/image98.emf"/><Relationship Id="rId23" Type="http://schemas.openxmlformats.org/officeDocument/2006/relationships/image" Target="../media/image106.png"/><Relationship Id="rId10" Type="http://schemas.openxmlformats.org/officeDocument/2006/relationships/tags" Target="../tags/tag111.xml"/><Relationship Id="rId19" Type="http://schemas.openxmlformats.org/officeDocument/2006/relationships/image" Target="../media/image102.png"/><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image" Target="../media/image97.emf"/><Relationship Id="rId22" Type="http://schemas.openxmlformats.org/officeDocument/2006/relationships/image" Target="../media/image105.emf"/><Relationship Id="rId27" Type="http://schemas.openxmlformats.org/officeDocument/2006/relationships/image" Target="../media/image110.png"/></Relationships>
</file>

<file path=ppt/slides/_rels/slide19.x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tags" Target="../tags/tag115.xml"/><Relationship Id="rId7" Type="http://schemas.openxmlformats.org/officeDocument/2006/relationships/image" Target="../media/image111.emf"/><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11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6.emf"/><Relationship Id="rId3" Type="http://schemas.openxmlformats.org/officeDocument/2006/relationships/tags" Target="../tags/tag5.xml"/><Relationship Id="rId7" Type="http://schemas.openxmlformats.org/officeDocument/2006/relationships/slideLayout" Target="../slideLayouts/slideLayout2.xml"/><Relationship Id="rId12" Type="http://schemas.openxmlformats.org/officeDocument/2006/relationships/image" Target="../media/image5.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emf"/><Relationship Id="rId5" Type="http://schemas.openxmlformats.org/officeDocument/2006/relationships/tags" Target="../tags/tag7.xml"/><Relationship Id="rId10" Type="http://schemas.openxmlformats.org/officeDocument/2006/relationships/image" Target="../media/image3.emf"/><Relationship Id="rId4" Type="http://schemas.openxmlformats.org/officeDocument/2006/relationships/tags" Target="../tags/tag6.xml"/><Relationship Id="rId9" Type="http://schemas.openxmlformats.org/officeDocument/2006/relationships/image" Target="../media/image2.emf"/><Relationship Id="rId14"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slideLayout" Target="../slideLayouts/slideLayout2.xml"/><Relationship Id="rId26" Type="http://schemas.openxmlformats.org/officeDocument/2006/relationships/image" Target="../media/image121.png"/><Relationship Id="rId3" Type="http://schemas.openxmlformats.org/officeDocument/2006/relationships/tags" Target="../tags/tag120.xml"/><Relationship Id="rId21" Type="http://schemas.openxmlformats.org/officeDocument/2006/relationships/image" Target="../media/image116.emf"/><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image" Target="../media/image120.png"/><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image" Target="../media/image115.emf"/><Relationship Id="rId29" Type="http://schemas.openxmlformats.org/officeDocument/2006/relationships/image" Target="../media/image124.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image" Target="../media/image119.emf"/><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image" Target="../media/image118.emf"/><Relationship Id="rId28" Type="http://schemas.openxmlformats.org/officeDocument/2006/relationships/image" Target="../media/image123.emf"/><Relationship Id="rId10" Type="http://schemas.openxmlformats.org/officeDocument/2006/relationships/tags" Target="../tags/tag127.xml"/><Relationship Id="rId19" Type="http://schemas.openxmlformats.org/officeDocument/2006/relationships/image" Target="../media/image114.emf"/><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image" Target="../media/image117.emf"/><Relationship Id="rId27" Type="http://schemas.openxmlformats.org/officeDocument/2006/relationships/image" Target="../media/image122.emf"/></Relationships>
</file>

<file path=ppt/slides/_rels/slide21.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slideLayout" Target="../slideLayouts/slideLayout2.xml"/><Relationship Id="rId26" Type="http://schemas.openxmlformats.org/officeDocument/2006/relationships/image" Target="../media/image114.emf"/><Relationship Id="rId3" Type="http://schemas.openxmlformats.org/officeDocument/2006/relationships/tags" Target="../tags/tag137.xml"/><Relationship Id="rId21" Type="http://schemas.openxmlformats.org/officeDocument/2006/relationships/image" Target="../media/image117.emf"/><Relationship Id="rId34" Type="http://schemas.openxmlformats.org/officeDocument/2006/relationships/image" Target="../media/image136.png"/><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tags" Target="../tags/tag151.xml"/><Relationship Id="rId25" Type="http://schemas.openxmlformats.org/officeDocument/2006/relationships/image" Target="../media/image128.emf"/><Relationship Id="rId33" Type="http://schemas.openxmlformats.org/officeDocument/2006/relationships/image" Target="../media/image135.emf"/><Relationship Id="rId2" Type="http://schemas.openxmlformats.org/officeDocument/2006/relationships/tags" Target="../tags/tag136.xml"/><Relationship Id="rId16" Type="http://schemas.openxmlformats.org/officeDocument/2006/relationships/tags" Target="../tags/tag150.xml"/><Relationship Id="rId20" Type="http://schemas.openxmlformats.org/officeDocument/2006/relationships/image" Target="../media/image119.emf"/><Relationship Id="rId29" Type="http://schemas.openxmlformats.org/officeDocument/2006/relationships/image" Target="../media/image131.emf"/><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24" Type="http://schemas.openxmlformats.org/officeDocument/2006/relationships/image" Target="../media/image127.emf"/><Relationship Id="rId32" Type="http://schemas.openxmlformats.org/officeDocument/2006/relationships/image" Target="../media/image134.png"/><Relationship Id="rId5" Type="http://schemas.openxmlformats.org/officeDocument/2006/relationships/tags" Target="../tags/tag139.xml"/><Relationship Id="rId15" Type="http://schemas.openxmlformats.org/officeDocument/2006/relationships/tags" Target="../tags/tag149.xml"/><Relationship Id="rId23" Type="http://schemas.openxmlformats.org/officeDocument/2006/relationships/image" Target="../media/image126.emf"/><Relationship Id="rId28" Type="http://schemas.openxmlformats.org/officeDocument/2006/relationships/image" Target="../media/image130.emf"/><Relationship Id="rId10" Type="http://schemas.openxmlformats.org/officeDocument/2006/relationships/tags" Target="../tags/tag144.xml"/><Relationship Id="rId19" Type="http://schemas.openxmlformats.org/officeDocument/2006/relationships/image" Target="../media/image118.emf"/><Relationship Id="rId31" Type="http://schemas.openxmlformats.org/officeDocument/2006/relationships/image" Target="../media/image133.png"/><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 Id="rId22" Type="http://schemas.openxmlformats.org/officeDocument/2006/relationships/image" Target="../media/image125.emf"/><Relationship Id="rId27" Type="http://schemas.openxmlformats.org/officeDocument/2006/relationships/image" Target="../media/image129.emf"/><Relationship Id="rId30" Type="http://schemas.openxmlformats.org/officeDocument/2006/relationships/image" Target="../media/image132.emf"/></Relationships>
</file>

<file path=ppt/slides/_rels/slide22.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image" Target="../media/image138.emf"/><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image" Target="../media/image137.emf"/><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114.emf"/><Relationship Id="rId5" Type="http://schemas.openxmlformats.org/officeDocument/2006/relationships/tags" Target="../tags/tag156.xml"/><Relationship Id="rId15" Type="http://schemas.openxmlformats.org/officeDocument/2006/relationships/image" Target="../media/image140.emf"/><Relationship Id="rId10" Type="http://schemas.openxmlformats.org/officeDocument/2006/relationships/image" Target="../media/image117.emf"/><Relationship Id="rId4" Type="http://schemas.openxmlformats.org/officeDocument/2006/relationships/tags" Target="../tags/tag155.xml"/><Relationship Id="rId9" Type="http://schemas.openxmlformats.org/officeDocument/2006/relationships/slideLayout" Target="../slideLayouts/slideLayout2.xml"/><Relationship Id="rId14" Type="http://schemas.openxmlformats.org/officeDocument/2006/relationships/image" Target="../media/image139.emf"/></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44.emf"/><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114.emf"/><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image" Target="../media/image143.emf"/><Relationship Id="rId5" Type="http://schemas.openxmlformats.org/officeDocument/2006/relationships/tags" Target="../tags/tag164.xml"/><Relationship Id="rId10" Type="http://schemas.openxmlformats.org/officeDocument/2006/relationships/image" Target="../media/image142.emf"/><Relationship Id="rId4" Type="http://schemas.openxmlformats.org/officeDocument/2006/relationships/tags" Target="../tags/tag163.xml"/><Relationship Id="rId9" Type="http://schemas.openxmlformats.org/officeDocument/2006/relationships/image" Target="../media/image141.emf"/><Relationship Id="rId14" Type="http://schemas.openxmlformats.org/officeDocument/2006/relationships/image" Target="../media/image46.emf"/></Relationships>
</file>

<file path=ppt/slides/_rels/slide24.xml.rels><?xml version="1.0" encoding="UTF-8" standalone="yes"?>
<Relationships xmlns="http://schemas.openxmlformats.org/package/2006/relationships"><Relationship Id="rId8" Type="http://schemas.openxmlformats.org/officeDocument/2006/relationships/image" Target="../media/image145.emf"/><Relationship Id="rId3" Type="http://schemas.openxmlformats.org/officeDocument/2006/relationships/tags" Target="../tags/tag169.xml"/><Relationship Id="rId7" Type="http://schemas.openxmlformats.org/officeDocument/2006/relationships/image" Target="../media/image144.emf"/><Relationship Id="rId12" Type="http://schemas.openxmlformats.org/officeDocument/2006/relationships/image" Target="../media/image149.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11" Type="http://schemas.openxmlformats.org/officeDocument/2006/relationships/image" Target="../media/image148.png"/><Relationship Id="rId5" Type="http://schemas.openxmlformats.org/officeDocument/2006/relationships/tags" Target="../tags/tag171.xml"/><Relationship Id="rId10" Type="http://schemas.openxmlformats.org/officeDocument/2006/relationships/image" Target="../media/image147.emf"/><Relationship Id="rId4" Type="http://schemas.openxmlformats.org/officeDocument/2006/relationships/tags" Target="../tags/tag170.xml"/><Relationship Id="rId9" Type="http://schemas.openxmlformats.org/officeDocument/2006/relationships/image" Target="../media/image146.emf"/></Relationships>
</file>

<file path=ppt/slides/_rels/slide25.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image" Target="../media/image145.emf"/><Relationship Id="rId18" Type="http://schemas.openxmlformats.org/officeDocument/2006/relationships/image" Target="../media/image154.emf"/><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image" Target="../media/image144.emf"/><Relationship Id="rId17" Type="http://schemas.openxmlformats.org/officeDocument/2006/relationships/image" Target="../media/image153.emf"/><Relationship Id="rId2" Type="http://schemas.openxmlformats.org/officeDocument/2006/relationships/tags" Target="../tags/tag173.xml"/><Relationship Id="rId16" Type="http://schemas.openxmlformats.org/officeDocument/2006/relationships/image" Target="../media/image152.emf"/><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slideLayout" Target="../slideLayouts/slideLayout2.xml"/><Relationship Id="rId5" Type="http://schemas.openxmlformats.org/officeDocument/2006/relationships/tags" Target="../tags/tag176.xml"/><Relationship Id="rId15" Type="http://schemas.openxmlformats.org/officeDocument/2006/relationships/image" Target="../media/image151.emf"/><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image" Target="../media/image150.emf"/></Relationships>
</file>

<file path=ppt/slides/_rels/slide26.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26" Type="http://schemas.openxmlformats.org/officeDocument/2006/relationships/image" Target="../media/image114.emf"/><Relationship Id="rId3" Type="http://schemas.openxmlformats.org/officeDocument/2006/relationships/tags" Target="../tags/tag184.xml"/><Relationship Id="rId21" Type="http://schemas.openxmlformats.org/officeDocument/2006/relationships/slideLayout" Target="../slideLayouts/slideLayout2.xml"/><Relationship Id="rId34" Type="http://schemas.openxmlformats.org/officeDocument/2006/relationships/image" Target="../media/image162.emf"/><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5" Type="http://schemas.openxmlformats.org/officeDocument/2006/relationships/image" Target="../media/image156.emf"/><Relationship Id="rId33" Type="http://schemas.openxmlformats.org/officeDocument/2006/relationships/image" Target="../media/image161.emf"/><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29" Type="http://schemas.openxmlformats.org/officeDocument/2006/relationships/image" Target="../media/image158.emf"/><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24" Type="http://schemas.openxmlformats.org/officeDocument/2006/relationships/image" Target="../media/image155.emf"/><Relationship Id="rId32" Type="http://schemas.openxmlformats.org/officeDocument/2006/relationships/image" Target="../media/image151.emf"/><Relationship Id="rId37" Type="http://schemas.openxmlformats.org/officeDocument/2006/relationships/image" Target="../media/image165.emf"/><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image" Target="../media/image144.emf"/><Relationship Id="rId28" Type="http://schemas.openxmlformats.org/officeDocument/2006/relationships/image" Target="../media/image157.emf"/><Relationship Id="rId36" Type="http://schemas.openxmlformats.org/officeDocument/2006/relationships/image" Target="../media/image164.emf"/><Relationship Id="rId10" Type="http://schemas.openxmlformats.org/officeDocument/2006/relationships/tags" Target="../tags/tag191.xml"/><Relationship Id="rId19" Type="http://schemas.openxmlformats.org/officeDocument/2006/relationships/tags" Target="../tags/tag200.xml"/><Relationship Id="rId31" Type="http://schemas.openxmlformats.org/officeDocument/2006/relationships/image" Target="../media/image160.emf"/><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image" Target="../media/image142.emf"/><Relationship Id="rId27" Type="http://schemas.openxmlformats.org/officeDocument/2006/relationships/image" Target="../media/image39.emf"/><Relationship Id="rId30" Type="http://schemas.openxmlformats.org/officeDocument/2006/relationships/image" Target="../media/image159.emf"/><Relationship Id="rId35" Type="http://schemas.openxmlformats.org/officeDocument/2006/relationships/image" Target="../media/image163.emf"/></Relationships>
</file>

<file path=ppt/slides/_rels/slide27.xml.rels><?xml version="1.0" encoding="UTF-8" standalone="yes"?>
<Relationships xmlns="http://schemas.openxmlformats.org/package/2006/relationships"><Relationship Id="rId8" Type="http://schemas.openxmlformats.org/officeDocument/2006/relationships/image" Target="../media/image155.emf"/><Relationship Id="rId3" Type="http://schemas.openxmlformats.org/officeDocument/2006/relationships/tags" Target="../tags/tag204.xml"/><Relationship Id="rId7" Type="http://schemas.openxmlformats.org/officeDocument/2006/relationships/image" Target="../media/image144.emf"/><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142.emf"/><Relationship Id="rId5" Type="http://schemas.openxmlformats.org/officeDocument/2006/relationships/slideLayout" Target="../slideLayouts/slideLayout2.xml"/><Relationship Id="rId4" Type="http://schemas.openxmlformats.org/officeDocument/2006/relationships/tags" Target="../tags/tag205.xml"/><Relationship Id="rId9"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29.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image" Target="../media/image169.emf"/><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168.emf"/><Relationship Id="rId17" Type="http://schemas.openxmlformats.org/officeDocument/2006/relationships/image" Target="../media/image172.png"/><Relationship Id="rId2" Type="http://schemas.openxmlformats.org/officeDocument/2006/relationships/tags" Target="../tags/tag208.xml"/><Relationship Id="rId16" Type="http://schemas.openxmlformats.org/officeDocument/2006/relationships/image" Target="../media/image144.emf"/><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167.emf"/><Relationship Id="rId5" Type="http://schemas.openxmlformats.org/officeDocument/2006/relationships/tags" Target="../tags/tag211.xml"/><Relationship Id="rId15" Type="http://schemas.openxmlformats.org/officeDocument/2006/relationships/image" Target="../media/image171.emf"/><Relationship Id="rId10" Type="http://schemas.openxmlformats.org/officeDocument/2006/relationships/slideLayout" Target="../slideLayouts/slideLayout2.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image" Target="../media/image17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image" Target="../media/image118.emf"/><Relationship Id="rId26" Type="http://schemas.openxmlformats.org/officeDocument/2006/relationships/image" Target="../media/image178.emf"/><Relationship Id="rId3" Type="http://schemas.openxmlformats.org/officeDocument/2006/relationships/tags" Target="../tags/tag218.xml"/><Relationship Id="rId21" Type="http://schemas.openxmlformats.org/officeDocument/2006/relationships/image" Target="../media/image173.emf"/><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slideLayout" Target="../slideLayouts/slideLayout2.xml"/><Relationship Id="rId25" Type="http://schemas.openxmlformats.org/officeDocument/2006/relationships/image" Target="../media/image177.emf"/><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image" Target="../media/image117.emf"/><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image" Target="../media/image176.emf"/><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image" Target="../media/image175.emf"/><Relationship Id="rId28" Type="http://schemas.openxmlformats.org/officeDocument/2006/relationships/image" Target="../media/image179.emf"/><Relationship Id="rId10" Type="http://schemas.openxmlformats.org/officeDocument/2006/relationships/tags" Target="../tags/tag225.xml"/><Relationship Id="rId19" Type="http://schemas.openxmlformats.org/officeDocument/2006/relationships/image" Target="../media/image119.emf"/><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image" Target="../media/image174.emf"/><Relationship Id="rId27" Type="http://schemas.openxmlformats.org/officeDocument/2006/relationships/image" Target="../media/image169.emf"/></Relationships>
</file>

<file path=ppt/slides/_rels/slide31.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image" Target="../media/image144.emf"/><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image" Target="../media/image142.emf"/><Relationship Id="rId2" Type="http://schemas.openxmlformats.org/officeDocument/2006/relationships/tags" Target="../tags/tag233.xml"/><Relationship Id="rId16" Type="http://schemas.openxmlformats.org/officeDocument/2006/relationships/image" Target="../media/image176.emf"/><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image" Target="../media/image180.emf"/><Relationship Id="rId5" Type="http://schemas.openxmlformats.org/officeDocument/2006/relationships/tags" Target="../tags/tag236.xml"/><Relationship Id="rId15" Type="http://schemas.openxmlformats.org/officeDocument/2006/relationships/image" Target="../media/image159.emf"/><Relationship Id="rId10" Type="http://schemas.openxmlformats.org/officeDocument/2006/relationships/slideLayout" Target="../slideLayouts/slideLayout2.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image" Target="../media/image158.emf"/></Relationships>
</file>

<file path=ppt/slides/_rels/slide32.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183.emf"/><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182.emf"/><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181.emf"/><Relationship Id="rId5" Type="http://schemas.openxmlformats.org/officeDocument/2006/relationships/tags" Target="../tags/tag245.xml"/><Relationship Id="rId15" Type="http://schemas.openxmlformats.org/officeDocument/2006/relationships/image" Target="../media/image185.emf"/><Relationship Id="rId10" Type="http://schemas.openxmlformats.org/officeDocument/2006/relationships/slideLayout" Target="../slideLayouts/slideLayout2.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image" Target="../media/image184.emf"/></Relationships>
</file>

<file path=ppt/slides/_rels/slide33.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image" Target="../media/image187.emf"/><Relationship Id="rId18" Type="http://schemas.openxmlformats.org/officeDocument/2006/relationships/image" Target="../media/image192.emf"/><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image" Target="../media/image186.emf"/><Relationship Id="rId17" Type="http://schemas.openxmlformats.org/officeDocument/2006/relationships/image" Target="../media/image191.emf"/><Relationship Id="rId2" Type="http://schemas.openxmlformats.org/officeDocument/2006/relationships/tags" Target="../tags/tag251.xml"/><Relationship Id="rId16" Type="http://schemas.openxmlformats.org/officeDocument/2006/relationships/image" Target="../media/image190.emf"/><Relationship Id="rId20" Type="http://schemas.openxmlformats.org/officeDocument/2006/relationships/image" Target="../media/image194.emf"/><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slideLayout" Target="../slideLayouts/slideLayout2.xml"/><Relationship Id="rId5" Type="http://schemas.openxmlformats.org/officeDocument/2006/relationships/tags" Target="../tags/tag254.xml"/><Relationship Id="rId15" Type="http://schemas.openxmlformats.org/officeDocument/2006/relationships/image" Target="../media/image189.emf"/><Relationship Id="rId10" Type="http://schemas.openxmlformats.org/officeDocument/2006/relationships/tags" Target="../tags/tag259.xml"/><Relationship Id="rId19" Type="http://schemas.openxmlformats.org/officeDocument/2006/relationships/image" Target="../media/image193.emf"/><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image" Target="../media/image188.emf"/></Relationships>
</file>

<file path=ppt/slides/_rels/slide34.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image" Target="../media/image195.emf"/><Relationship Id="rId18" Type="http://schemas.openxmlformats.org/officeDocument/2006/relationships/image" Target="../media/image200.emf"/><Relationship Id="rId3" Type="http://schemas.openxmlformats.org/officeDocument/2006/relationships/tags" Target="../tags/tag262.xml"/><Relationship Id="rId21" Type="http://schemas.openxmlformats.org/officeDocument/2006/relationships/image" Target="../media/image46.emf"/><Relationship Id="rId7" Type="http://schemas.openxmlformats.org/officeDocument/2006/relationships/tags" Target="../tags/tag266.xml"/><Relationship Id="rId12" Type="http://schemas.openxmlformats.org/officeDocument/2006/relationships/slideLayout" Target="../slideLayouts/slideLayout2.xml"/><Relationship Id="rId17" Type="http://schemas.openxmlformats.org/officeDocument/2006/relationships/image" Target="../media/image199.emf"/><Relationship Id="rId2" Type="http://schemas.openxmlformats.org/officeDocument/2006/relationships/tags" Target="../tags/tag261.xml"/><Relationship Id="rId16" Type="http://schemas.openxmlformats.org/officeDocument/2006/relationships/image" Target="../media/image198.emf"/><Relationship Id="rId20" Type="http://schemas.openxmlformats.org/officeDocument/2006/relationships/image" Target="../media/image202.emf"/><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image" Target="../media/image197.emf"/><Relationship Id="rId10" Type="http://schemas.openxmlformats.org/officeDocument/2006/relationships/tags" Target="../tags/tag269.xml"/><Relationship Id="rId19" Type="http://schemas.openxmlformats.org/officeDocument/2006/relationships/image" Target="../media/image201.emf"/><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image" Target="../media/image196.emf"/><Relationship Id="rId22" Type="http://schemas.openxmlformats.org/officeDocument/2006/relationships/image" Target="../media/image203.emf"/></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7.emf"/><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image" Target="../media/image181.emf"/><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image" Target="../media/image206.emf"/><Relationship Id="rId5" Type="http://schemas.openxmlformats.org/officeDocument/2006/relationships/tags" Target="../tags/tag275.xml"/><Relationship Id="rId15" Type="http://schemas.openxmlformats.org/officeDocument/2006/relationships/image" Target="../media/image200.emf"/><Relationship Id="rId10" Type="http://schemas.openxmlformats.org/officeDocument/2006/relationships/image" Target="../media/image205.emf"/><Relationship Id="rId4" Type="http://schemas.openxmlformats.org/officeDocument/2006/relationships/tags" Target="../tags/tag274.xml"/><Relationship Id="rId9" Type="http://schemas.openxmlformats.org/officeDocument/2006/relationships/image" Target="../media/image204.emf"/><Relationship Id="rId14" Type="http://schemas.openxmlformats.org/officeDocument/2006/relationships/image" Target="../media/image20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3.emf"/><Relationship Id="rId3" Type="http://schemas.openxmlformats.org/officeDocument/2006/relationships/tags" Target="../tags/tag12.xml"/><Relationship Id="rId7" Type="http://schemas.openxmlformats.org/officeDocument/2006/relationships/slideLayout" Target="../slideLayouts/slideLayout2.xml"/><Relationship Id="rId12" Type="http://schemas.openxmlformats.org/officeDocument/2006/relationships/image" Target="../media/image12.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1.emf"/><Relationship Id="rId5" Type="http://schemas.openxmlformats.org/officeDocument/2006/relationships/tags" Target="../tags/tag14.xml"/><Relationship Id="rId10" Type="http://schemas.openxmlformats.org/officeDocument/2006/relationships/image" Target="../media/image10.emf"/><Relationship Id="rId4" Type="http://schemas.openxmlformats.org/officeDocument/2006/relationships/tags" Target="../tags/tag13.xml"/><Relationship Id="rId9" Type="http://schemas.openxmlformats.org/officeDocument/2006/relationships/image" Target="../media/image9.emf"/><Relationship Id="rId14"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18.xml"/><Relationship Id="rId7" Type="http://schemas.openxmlformats.org/officeDocument/2006/relationships/image" Target="../media/image16.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emf"/><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21.xml"/><Relationship Id="rId7" Type="http://schemas.openxmlformats.org/officeDocument/2006/relationships/image" Target="../media/image18.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21.emf"/><Relationship Id="rId4" Type="http://schemas.openxmlformats.org/officeDocument/2006/relationships/tags" Target="../tags/tag22.xml"/><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26.emf"/><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25.emf"/><Relationship Id="rId2" Type="http://schemas.openxmlformats.org/officeDocument/2006/relationships/tags" Target="../tags/tag26.xml"/><Relationship Id="rId16" Type="http://schemas.openxmlformats.org/officeDocument/2006/relationships/image" Target="../media/image29.emf"/><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24.emf"/><Relationship Id="rId5" Type="http://schemas.openxmlformats.org/officeDocument/2006/relationships/tags" Target="../tags/tag29.xml"/><Relationship Id="rId15" Type="http://schemas.openxmlformats.org/officeDocument/2006/relationships/image" Target="../media/image28.emf"/><Relationship Id="rId10" Type="http://schemas.openxmlformats.org/officeDocument/2006/relationships/notesSlide" Target="../notesSlides/notesSlide8.xml"/><Relationship Id="rId4" Type="http://schemas.openxmlformats.org/officeDocument/2006/relationships/tags" Target="../tags/tag28.xml"/><Relationship Id="rId9" Type="http://schemas.openxmlformats.org/officeDocument/2006/relationships/slideLayout" Target="../slideLayouts/slideLayout2.xml"/><Relationship Id="rId1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31.emf"/><Relationship Id="rId18" Type="http://schemas.openxmlformats.org/officeDocument/2006/relationships/image" Target="../media/image36.emf"/><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30.emf"/><Relationship Id="rId17" Type="http://schemas.openxmlformats.org/officeDocument/2006/relationships/image" Target="../media/image35.emf"/><Relationship Id="rId2" Type="http://schemas.openxmlformats.org/officeDocument/2006/relationships/tags" Target="../tags/tag34.xml"/><Relationship Id="rId16" Type="http://schemas.openxmlformats.org/officeDocument/2006/relationships/image" Target="../media/image34.emf"/><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Layout" Target="../slideLayouts/slideLayout2.xml"/><Relationship Id="rId5" Type="http://schemas.openxmlformats.org/officeDocument/2006/relationships/tags" Target="../tags/tag37.xml"/><Relationship Id="rId15" Type="http://schemas.openxmlformats.org/officeDocument/2006/relationships/image" Target="../media/image33.emf"/><Relationship Id="rId10" Type="http://schemas.openxmlformats.org/officeDocument/2006/relationships/tags" Target="../tags/tag42.xml"/><Relationship Id="rId19" Type="http://schemas.openxmlformats.org/officeDocument/2006/relationships/image" Target="../media/image37.emf"/><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0034" y="928670"/>
            <a:ext cx="8081407" cy="3039562"/>
          </a:xfrm>
        </p:spPr>
        <p:txBody>
          <a:bodyPr>
            <a:normAutofit/>
          </a:bodyPr>
          <a:lstStyle/>
          <a:p>
            <a:pPr algn="ctr"/>
            <a:r>
              <a:rPr lang="en-US" dirty="0" smtClean="0"/>
              <a:t>Undirected ST-Connectivity in Log-Space</a:t>
            </a:r>
            <a:endParaRPr lang="en-US" dirty="0"/>
          </a:p>
        </p:txBody>
      </p:sp>
      <p:sp>
        <p:nvSpPr>
          <p:cNvPr id="11" name="Subtitle 10"/>
          <p:cNvSpPr>
            <a:spLocks noGrp="1"/>
          </p:cNvSpPr>
          <p:nvPr>
            <p:ph type="subTitle" idx="1"/>
          </p:nvPr>
        </p:nvSpPr>
        <p:spPr>
          <a:xfrm>
            <a:off x="500034" y="4214818"/>
            <a:ext cx="8064292" cy="2117057"/>
          </a:xfrm>
        </p:spPr>
        <p:txBody>
          <a:bodyPr>
            <a:normAutofit/>
          </a:bodyPr>
          <a:lstStyle/>
          <a:p>
            <a:pPr algn="ctr"/>
            <a:r>
              <a:rPr lang="en-US" sz="3000" dirty="0" smtClean="0"/>
              <a:t>(Omer Reingold, 2005</a:t>
            </a:r>
            <a:r>
              <a:rPr lang="en-US" sz="3000" dirty="0" smtClean="0"/>
              <a:t>)</a:t>
            </a:r>
          </a:p>
          <a:p>
            <a:pPr algn="ctr"/>
            <a:endParaRPr lang="en-US" sz="3000" dirty="0" smtClean="0"/>
          </a:p>
          <a:p>
            <a:pPr algn="ctr"/>
            <a:r>
              <a:rPr lang="en-US" sz="3000" dirty="0" smtClean="0"/>
              <a:t>Speaker: Roii Werner</a:t>
            </a:r>
            <a:endParaRPr lang="en-US" sz="3000" dirty="0"/>
          </a:p>
        </p:txBody>
      </p:sp>
      <p:sp>
        <p:nvSpPr>
          <p:cNvPr id="4" name="TextBox 3"/>
          <p:cNvSpPr txBox="1"/>
          <p:nvPr>
            <p:custDataLst>
              <p:tags r:id="rId1"/>
            </p:custDataLst>
          </p:nvPr>
        </p:nvSpPr>
        <p:spPr>
          <a:xfrm>
            <a:off x="0" y="7112000"/>
            <a:ext cx="9144000" cy="646331"/>
          </a:xfrm>
          <a:prstGeom prst="rect">
            <a:avLst/>
          </a:prstGeom>
          <a:noFill/>
        </p:spPr>
        <p:txBody>
          <a:bodyPr vert="horz" rtlCol="1">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r>
              <a:rPr lang="en-US" smtClean="0">
                <a:latin typeface="CMSY10ORIG"/>
              </a:rPr>
              <a:t>A</a:t>
            </a:r>
            <a:r>
              <a:rPr lang="en-US" smtClean="0">
                <a:latin typeface="CMR7"/>
              </a:rPr>
              <a:t>A</a:t>
            </a:r>
            <a:r>
              <a:rPr lang="en-US" smtClean="0">
                <a:latin typeface="CMMI7"/>
              </a:rPr>
              <a:t>A</a:t>
            </a:r>
            <a:r>
              <a:rPr lang="en-US" smtClean="0">
                <a:latin typeface="LCMSS8"/>
              </a:rPr>
              <a:t>A</a:t>
            </a:r>
            <a:r>
              <a:rPr lang="en-US" smtClean="0">
                <a:latin typeface="CMMI8"/>
              </a:rPr>
              <a:t>A</a:t>
            </a:r>
            <a:r>
              <a:rPr lang="en-US" smtClean="0">
                <a:latin typeface="CMSY8"/>
              </a:rPr>
              <a:t>A</a:t>
            </a:r>
            <a:r>
              <a:rPr lang="en-US" smtClean="0">
                <a:latin typeface="CMSY7"/>
              </a:rPr>
              <a:t>A</a:t>
            </a:r>
            <a:r>
              <a:rPr lang="en-US" smtClean="0">
                <a:latin typeface="CMMI5"/>
              </a:rPr>
              <a:t>A</a:t>
            </a:r>
            <a:r>
              <a:rPr lang="en-US" smtClean="0">
                <a:latin typeface="CMR5"/>
              </a:rPr>
              <a:t>A</a:t>
            </a:r>
            <a:r>
              <a:rPr lang="en-US" smtClean="0">
                <a:latin typeface="CMSY5"/>
              </a:rPr>
              <a:t>A</a:t>
            </a:r>
            <a:endParaRPr lang="he-I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P_tmp.emf"/>
          <p:cNvPicPr>
            <a:picLocks noChangeAspect="1"/>
          </p:cNvPicPr>
          <p:nvPr>
            <p:custDataLst>
              <p:tags r:id="rId1"/>
            </p:custDataLst>
          </p:nvPr>
        </p:nvPicPr>
        <p:blipFill>
          <a:blip r:embed="rId12" cstate="print"/>
          <a:stretch>
            <a:fillRect/>
          </a:stretch>
        </p:blipFill>
        <p:spPr>
          <a:xfrm>
            <a:off x="1000100" y="1714488"/>
            <a:ext cx="635625" cy="279180"/>
          </a:xfrm>
          <a:prstGeom prst="rect">
            <a:avLst/>
          </a:prstGeom>
        </p:spPr>
      </p:pic>
      <p:pic>
        <p:nvPicPr>
          <p:cNvPr id="5" name="Picture 4" descr="TP_tmp.emf"/>
          <p:cNvPicPr>
            <a:picLocks noChangeAspect="1"/>
          </p:cNvPicPr>
          <p:nvPr>
            <p:custDataLst>
              <p:tags r:id="rId2"/>
            </p:custDataLst>
          </p:nvPr>
        </p:nvPicPr>
        <p:blipFill>
          <a:blip r:embed="rId13" cstate="print"/>
          <a:stretch>
            <a:fillRect/>
          </a:stretch>
        </p:blipFill>
        <p:spPr>
          <a:xfrm>
            <a:off x="6286512" y="1714488"/>
            <a:ext cx="1805176" cy="329940"/>
          </a:xfrm>
          <a:prstGeom prst="rect">
            <a:avLst/>
          </a:prstGeom>
        </p:spPr>
      </p:pic>
      <p:pic>
        <p:nvPicPr>
          <p:cNvPr id="6" name="Picture 5" descr="TP_tmp.emf"/>
          <p:cNvPicPr>
            <a:picLocks noChangeAspect="1"/>
          </p:cNvPicPr>
          <p:nvPr>
            <p:custDataLst>
              <p:tags r:id="rId3"/>
            </p:custDataLst>
          </p:nvPr>
        </p:nvPicPr>
        <p:blipFill>
          <a:blip r:embed="rId14" cstate="print"/>
          <a:stretch>
            <a:fillRect/>
          </a:stretch>
        </p:blipFill>
        <p:spPr>
          <a:xfrm>
            <a:off x="1857356" y="2027491"/>
            <a:ext cx="584775" cy="329939"/>
          </a:xfrm>
          <a:prstGeom prst="rect">
            <a:avLst/>
          </a:prstGeom>
        </p:spPr>
      </p:pic>
      <p:pic>
        <p:nvPicPr>
          <p:cNvPr id="7" name="Picture 6" descr="TP_tmp.emf"/>
          <p:cNvPicPr>
            <a:picLocks noChangeAspect="1"/>
          </p:cNvPicPr>
          <p:nvPr>
            <p:custDataLst>
              <p:tags r:id="rId4"/>
            </p:custDataLst>
          </p:nvPr>
        </p:nvPicPr>
        <p:blipFill>
          <a:blip r:embed="rId15" cstate="print"/>
          <a:stretch>
            <a:fillRect/>
          </a:stretch>
        </p:blipFill>
        <p:spPr>
          <a:xfrm>
            <a:off x="785786" y="3027622"/>
            <a:ext cx="1118700" cy="329940"/>
          </a:xfrm>
          <a:prstGeom prst="rect">
            <a:avLst/>
          </a:prstGeom>
        </p:spPr>
      </p:pic>
      <p:sp>
        <p:nvSpPr>
          <p:cNvPr id="9"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10" name="Content Placeholder 2"/>
          <p:cNvSpPr>
            <a:spLocks noGrp="1"/>
          </p:cNvSpPr>
          <p:nvPr>
            <p:ph idx="1"/>
          </p:nvPr>
        </p:nvSpPr>
        <p:spPr>
          <a:xfrm>
            <a:off x="457200" y="1285860"/>
            <a:ext cx="8229600" cy="5038740"/>
          </a:xfrm>
        </p:spPr>
        <p:txBody>
          <a:bodyPr>
            <a:normAutofit/>
          </a:bodyPr>
          <a:lstStyle/>
          <a:p>
            <a:pPr algn="l" rtl="0">
              <a:buNone/>
            </a:pPr>
            <a:r>
              <a:rPr lang="en-US" sz="2000" b="1" dirty="0" smtClean="0">
                <a:latin typeface="Times New Roman" pitchFamily="18" charset="0"/>
                <a:cs typeface="Times New Roman" pitchFamily="18" charset="0"/>
              </a:rPr>
              <a:t>Proposition 2:</a:t>
            </a:r>
          </a:p>
          <a:p>
            <a:pPr algn="l" rtl="0">
              <a:buNone/>
            </a:pPr>
            <a:r>
              <a:rPr lang="en-US" sz="2000" dirty="0" smtClean="0">
                <a:latin typeface="Times New Roman" pitchFamily="18" charset="0"/>
                <a:cs typeface="Times New Roman" pitchFamily="18" charset="0"/>
              </a:rPr>
              <a:t>Let              be some constant</a:t>
            </a:r>
            <a:r>
              <a:rPr lang="en-US" sz="2000" dirty="0" smtClean="0">
                <a:latin typeface="Times New Roman" pitchFamily="18" charset="0"/>
                <a:cs typeface="Times New Roman" pitchFamily="18" charset="0"/>
              </a:rPr>
              <a:t>. Then there exists a space                                algorithm           such that for a D-regular graph G on N vertices, the following hold:</a:t>
            </a:r>
          </a:p>
          <a:p>
            <a:pPr algn="l" rtl="0">
              <a:buNone/>
            </a:pPr>
            <a:r>
              <a:rPr lang="en-US" sz="2000" dirty="0" smtClean="0">
                <a:latin typeface="Times New Roman" pitchFamily="18" charset="0"/>
                <a:cs typeface="Times New Roman" pitchFamily="18" charset="0"/>
              </a:rPr>
              <a:t>	1. If s and t are in the same connected component and this component is an           	       -graph then          outputs “connected”.</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2. If           outputs “connected” then s and t are in the same connected component.</a:t>
            </a:r>
          </a:p>
          <a:p>
            <a:pPr algn="l" rtl="0">
              <a:buNone/>
            </a:pPr>
            <a:r>
              <a:rPr lang="en-US" sz="2000" b="1" dirty="0" smtClean="0">
                <a:latin typeface="Times New Roman" pitchFamily="18" charset="0"/>
                <a:cs typeface="Times New Roman" pitchFamily="18" charset="0"/>
              </a:rPr>
              <a:t>Proof:</a:t>
            </a:r>
            <a:endParaRPr lang="en-US" sz="2000"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enumerates all       paths of length                          from s (the constant hidden in the big O depends on     as in proposition 1). It outputs “connected” if it encounters t.</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2 is trivial, 1 follows from the previous proposition.</a:t>
            </a:r>
            <a:endParaRPr lang="en-US" sz="2000" b="1" dirty="0" smtClean="0">
              <a:latin typeface="Times New Roman" pitchFamily="18" charset="0"/>
              <a:cs typeface="Times New Roman" pitchFamily="18" charset="0"/>
            </a:endParaRPr>
          </a:p>
          <a:p>
            <a:pPr algn="l" rtl="0">
              <a:buNone/>
            </a:pPr>
            <a:endParaRPr lang="en-US" sz="2000" dirty="0" smtClean="0">
              <a:latin typeface="Times New Roman" pitchFamily="18" charset="0"/>
              <a:cs typeface="Times New Roman" pitchFamily="18" charset="0"/>
            </a:endParaRPr>
          </a:p>
        </p:txBody>
      </p:sp>
      <p:pic>
        <p:nvPicPr>
          <p:cNvPr id="22" name="Picture 21" descr="TP_tmp.emf"/>
          <p:cNvPicPr>
            <a:picLocks noChangeAspect="1"/>
          </p:cNvPicPr>
          <p:nvPr>
            <p:custDataLst>
              <p:tags r:id="rId5"/>
            </p:custDataLst>
          </p:nvPr>
        </p:nvPicPr>
        <p:blipFill>
          <a:blip r:embed="rId14" cstate="print"/>
          <a:stretch>
            <a:fillRect/>
          </a:stretch>
        </p:blipFill>
        <p:spPr>
          <a:xfrm>
            <a:off x="3071802" y="3000372"/>
            <a:ext cx="584775" cy="329939"/>
          </a:xfrm>
          <a:prstGeom prst="rect">
            <a:avLst/>
          </a:prstGeom>
        </p:spPr>
      </p:pic>
      <p:pic>
        <p:nvPicPr>
          <p:cNvPr id="23" name="Picture 22" descr="TP_tmp.emf"/>
          <p:cNvPicPr>
            <a:picLocks noChangeAspect="1"/>
          </p:cNvPicPr>
          <p:nvPr>
            <p:custDataLst>
              <p:tags r:id="rId6"/>
            </p:custDataLst>
          </p:nvPr>
        </p:nvPicPr>
        <p:blipFill>
          <a:blip r:embed="rId14" cstate="print"/>
          <a:stretch>
            <a:fillRect/>
          </a:stretch>
        </p:blipFill>
        <p:spPr>
          <a:xfrm>
            <a:off x="1285852" y="3384813"/>
            <a:ext cx="584775" cy="329939"/>
          </a:xfrm>
          <a:prstGeom prst="rect">
            <a:avLst/>
          </a:prstGeom>
        </p:spPr>
      </p:pic>
      <p:pic>
        <p:nvPicPr>
          <p:cNvPr id="25" name="Picture 24" descr="TP_tmp.emf"/>
          <p:cNvPicPr>
            <a:picLocks noChangeAspect="1"/>
          </p:cNvPicPr>
          <p:nvPr>
            <p:custDataLst>
              <p:tags r:id="rId7"/>
            </p:custDataLst>
          </p:nvPr>
        </p:nvPicPr>
        <p:blipFill>
          <a:blip r:embed="rId14" cstate="print"/>
          <a:stretch>
            <a:fillRect/>
          </a:stretch>
        </p:blipFill>
        <p:spPr>
          <a:xfrm>
            <a:off x="785786" y="4384945"/>
            <a:ext cx="584775" cy="329939"/>
          </a:xfrm>
          <a:prstGeom prst="rect">
            <a:avLst/>
          </a:prstGeom>
        </p:spPr>
      </p:pic>
      <p:pic>
        <p:nvPicPr>
          <p:cNvPr id="27" name="Picture 26" descr="TP_tmp.emf"/>
          <p:cNvPicPr>
            <a:picLocks noChangeAspect="1"/>
          </p:cNvPicPr>
          <p:nvPr>
            <p:custDataLst>
              <p:tags r:id="rId8"/>
            </p:custDataLst>
          </p:nvPr>
        </p:nvPicPr>
        <p:blipFill>
          <a:blip r:embed="rId16" cstate="print"/>
          <a:stretch>
            <a:fillRect/>
          </a:stretch>
        </p:blipFill>
        <p:spPr>
          <a:xfrm>
            <a:off x="3000364" y="4357694"/>
            <a:ext cx="330525" cy="285752"/>
          </a:xfrm>
          <a:prstGeom prst="rect">
            <a:avLst/>
          </a:prstGeom>
        </p:spPr>
      </p:pic>
      <p:pic>
        <p:nvPicPr>
          <p:cNvPr id="30" name="Picture 29" descr="TP_tmp.emf"/>
          <p:cNvPicPr>
            <a:picLocks noChangeAspect="1"/>
          </p:cNvPicPr>
          <p:nvPr>
            <p:custDataLst>
              <p:tags r:id="rId9"/>
            </p:custDataLst>
          </p:nvPr>
        </p:nvPicPr>
        <p:blipFill>
          <a:blip r:embed="rId17" cstate="print"/>
          <a:stretch>
            <a:fillRect/>
          </a:stretch>
        </p:blipFill>
        <p:spPr>
          <a:xfrm>
            <a:off x="4980163" y="4429132"/>
            <a:ext cx="1449225" cy="329940"/>
          </a:xfrm>
          <a:prstGeom prst="rect">
            <a:avLst/>
          </a:prstGeom>
        </p:spPr>
      </p:pic>
      <p:pic>
        <p:nvPicPr>
          <p:cNvPr id="32" name="Picture 31" descr="TP_tmp.emf"/>
          <p:cNvPicPr>
            <a:picLocks noChangeAspect="1"/>
          </p:cNvPicPr>
          <p:nvPr>
            <p:custDataLst>
              <p:tags r:id="rId10"/>
            </p:custDataLst>
          </p:nvPr>
        </p:nvPicPr>
        <p:blipFill>
          <a:blip r:embed="rId18" cstate="print"/>
          <a:stretch>
            <a:fillRect/>
          </a:stretch>
        </p:blipFill>
        <p:spPr>
          <a:xfrm>
            <a:off x="4082848" y="4746836"/>
            <a:ext cx="203400" cy="253800"/>
          </a:xfrm>
          <a:prstGeom prst="rect">
            <a:avLst/>
          </a:prstGeom>
        </p:spPr>
      </p:pic>
      <p:sp>
        <p:nvSpPr>
          <p:cNvPr id="33" name="Rectangle 32"/>
          <p:cNvSpPr/>
          <p:nvPr/>
        </p:nvSpPr>
        <p:spPr>
          <a:xfrm>
            <a:off x="8001024" y="5715016"/>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9" name="Content Placeholder 2"/>
          <p:cNvSpPr>
            <a:spLocks noGrp="1"/>
          </p:cNvSpPr>
          <p:nvPr>
            <p:ph idx="1"/>
          </p:nvPr>
        </p:nvSpPr>
        <p:spPr>
          <a:xfrm>
            <a:off x="457200" y="1285860"/>
            <a:ext cx="8229600" cy="5038740"/>
          </a:xfrm>
        </p:spPr>
        <p:txBody>
          <a:bodyPr>
            <a:normAutofit/>
          </a:bodyPr>
          <a:lstStyle/>
          <a:p>
            <a:pPr algn="l" rtl="0">
              <a:buNone/>
            </a:pPr>
            <a:r>
              <a:rPr lang="en-US" sz="2000" dirty="0" smtClean="0">
                <a:latin typeface="Times New Roman" pitchFamily="18" charset="0"/>
                <a:cs typeface="Times New Roman" pitchFamily="18" charset="0"/>
              </a:rPr>
              <a:t>Expanders of constant degree have been proven to exist and various explicit constructions have been given.</a:t>
            </a:r>
          </a:p>
          <a:p>
            <a:pPr algn="l" rtl="0">
              <a:buNone/>
            </a:pPr>
            <a:r>
              <a:rPr lang="en-US" sz="2000" b="1" dirty="0" smtClean="0">
                <a:latin typeface="Times New Roman" pitchFamily="18" charset="0"/>
                <a:cs typeface="Times New Roman" pitchFamily="18" charset="0"/>
              </a:rPr>
              <a:t>Proposition 3:</a:t>
            </a:r>
          </a:p>
          <a:p>
            <a:pPr algn="l" rtl="0">
              <a:buNone/>
            </a:pPr>
            <a:r>
              <a:rPr lang="en-US" sz="2000" dirty="0" smtClean="0">
                <a:latin typeface="Times New Roman" pitchFamily="18" charset="0"/>
                <a:cs typeface="Times New Roman" pitchFamily="18" charset="0"/>
              </a:rPr>
              <a:t>	There exists some constant        and a                               -graph.</a:t>
            </a:r>
          </a:p>
          <a:p>
            <a:pPr algn="l" rtl="0">
              <a:buNone/>
            </a:pPr>
            <a:r>
              <a:rPr lang="en-US" sz="2000" b="1" dirty="0" smtClean="0">
                <a:latin typeface="Times New Roman" pitchFamily="18" charset="0"/>
                <a:cs typeface="Times New Roman" pitchFamily="18" charset="0"/>
              </a:rPr>
              <a:t>Lemma 4:</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For every D-regular, connected, non-bipartite graph G on       , it holds that</a:t>
            </a:r>
          </a:p>
          <a:p>
            <a:pPr algn="l" rtl="0">
              <a:buNone/>
            </a:pPr>
            <a:endParaRPr lang="en-US" sz="2000" b="1"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other words, for such a graph, the spectral gap is at least inverse polynomial in N.</a:t>
            </a:r>
          </a:p>
          <a:p>
            <a:pPr algn="l" rtl="0">
              <a:buNone/>
            </a:pPr>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A natural way to amplify the spectral gap of a graph is by powering:</a:t>
            </a:r>
          </a:p>
        </p:txBody>
      </p:sp>
      <p:pic>
        <p:nvPicPr>
          <p:cNvPr id="18" name="Picture 17" descr="TP_tmp.emf"/>
          <p:cNvPicPr>
            <a:picLocks noChangeAspect="1"/>
          </p:cNvPicPr>
          <p:nvPr>
            <p:custDataLst>
              <p:tags r:id="rId1"/>
            </p:custDataLst>
          </p:nvPr>
        </p:nvPicPr>
        <p:blipFill>
          <a:blip r:embed="rId6" cstate="print"/>
          <a:stretch>
            <a:fillRect/>
          </a:stretch>
        </p:blipFill>
        <p:spPr>
          <a:xfrm>
            <a:off x="3644546" y="2410060"/>
            <a:ext cx="355950" cy="304560"/>
          </a:xfrm>
          <a:prstGeom prst="rect">
            <a:avLst/>
          </a:prstGeom>
        </p:spPr>
      </p:pic>
      <p:pic>
        <p:nvPicPr>
          <p:cNvPr id="23" name="Picture 22" descr="TP_tmp.emf"/>
          <p:cNvPicPr>
            <a:picLocks noChangeAspect="1"/>
          </p:cNvPicPr>
          <p:nvPr>
            <p:custDataLst>
              <p:tags r:id="rId2"/>
            </p:custDataLst>
          </p:nvPr>
        </p:nvPicPr>
        <p:blipFill>
          <a:blip r:embed="rId7" cstate="print"/>
          <a:stretch>
            <a:fillRect/>
          </a:stretch>
        </p:blipFill>
        <p:spPr>
          <a:xfrm>
            <a:off x="6643702" y="3143248"/>
            <a:ext cx="406800" cy="329940"/>
          </a:xfrm>
          <a:prstGeom prst="rect">
            <a:avLst/>
          </a:prstGeom>
        </p:spPr>
      </p:pic>
      <p:pic>
        <p:nvPicPr>
          <p:cNvPr id="26" name="Picture 25" descr="TP_tmp.emf"/>
          <p:cNvPicPr>
            <a:picLocks noChangeAspect="1"/>
          </p:cNvPicPr>
          <p:nvPr>
            <p:custDataLst>
              <p:tags r:id="rId3"/>
            </p:custDataLst>
          </p:nvPr>
        </p:nvPicPr>
        <p:blipFill>
          <a:blip r:embed="rId8" cstate="print"/>
          <a:stretch>
            <a:fillRect/>
          </a:stretch>
        </p:blipFill>
        <p:spPr>
          <a:xfrm>
            <a:off x="785786" y="3429000"/>
            <a:ext cx="2237400" cy="355320"/>
          </a:xfrm>
          <a:prstGeom prst="rect">
            <a:avLst/>
          </a:prstGeom>
        </p:spPr>
      </p:pic>
      <p:pic>
        <p:nvPicPr>
          <p:cNvPr id="27" name="Picture 26" descr="TP_tmp.emf"/>
          <p:cNvPicPr>
            <a:picLocks noChangeAspect="1"/>
          </p:cNvPicPr>
          <p:nvPr>
            <p:custDataLst>
              <p:tags r:id="rId4"/>
            </p:custDataLst>
          </p:nvPr>
        </p:nvPicPr>
        <p:blipFill>
          <a:blip r:embed="rId9" cstate="print"/>
          <a:stretch>
            <a:fillRect/>
          </a:stretch>
        </p:blipFill>
        <p:spPr>
          <a:xfrm>
            <a:off x="4643438" y="2357430"/>
            <a:ext cx="1881450" cy="3553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6" name="Content Placeholder 2"/>
          <p:cNvSpPr>
            <a:spLocks noGrp="1"/>
          </p:cNvSpPr>
          <p:nvPr>
            <p:ph idx="1"/>
          </p:nvPr>
        </p:nvSpPr>
        <p:spPr>
          <a:xfrm>
            <a:off x="457200" y="1285860"/>
            <a:ext cx="8229600" cy="5038740"/>
          </a:xfrm>
        </p:spPr>
        <p:txBody>
          <a:bodyPr>
            <a:normAutofit/>
          </a:bodyPr>
          <a:lstStyle/>
          <a:p>
            <a:pPr algn="l" rtl="0">
              <a:buNone/>
            </a:pPr>
            <a:r>
              <a:rPr lang="en-US" sz="2000" dirty="0" smtClean="0">
                <a:latin typeface="Times New Roman" pitchFamily="18" charset="0"/>
                <a:cs typeface="Times New Roman" pitchFamily="18" charset="0"/>
              </a:rPr>
              <a:t>Powering:</a:t>
            </a:r>
          </a:p>
          <a:p>
            <a:pPr algn="l" rtl="0">
              <a:buNone/>
            </a:pPr>
            <a:r>
              <a:rPr lang="en-US" sz="2000" b="1" dirty="0" smtClean="0">
                <a:latin typeface="Times New Roman" pitchFamily="18" charset="0"/>
                <a:cs typeface="Times New Roman" pitchFamily="18" charset="0"/>
              </a:rPr>
              <a:t>Definition:</a:t>
            </a:r>
          </a:p>
          <a:p>
            <a:pPr algn="l" rtl="0">
              <a:buNone/>
            </a:pPr>
            <a:r>
              <a:rPr lang="en-US" sz="2000" dirty="0" smtClean="0">
                <a:latin typeface="Times New Roman" pitchFamily="18" charset="0"/>
                <a:cs typeface="Times New Roman" pitchFamily="18" charset="0"/>
              </a:rPr>
              <a:t>	Let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be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multigraph on        given by           . The   ‘th power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the      -regular graph       given by: </a:t>
            </a:r>
          </a:p>
          <a:p>
            <a:pPr algn="l" rtl="0">
              <a:buNone/>
            </a:pPr>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	where </a:t>
            </a:r>
          </a:p>
          <a:p>
            <a:pPr algn="l" rtl="0">
              <a:buNone/>
            </a:pPr>
            <a:endParaRPr lang="en-US" sz="2000" b="1"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Proposition 5:</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an                 -graph, then      is an                    -graph.</a:t>
            </a:r>
          </a:p>
          <a:p>
            <a:pPr algn="l" rtl="0">
              <a:buNone/>
            </a:pPr>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While powering amplifies the spectral gap, it also increases the degree. We are interesting in producing constant-degree graphs, so now we need an additional operation which maintains the expansion properties of the graph and </a:t>
            </a:r>
            <a:r>
              <a:rPr lang="en-US" sz="2000" i="1" dirty="0" smtClean="0">
                <a:latin typeface="Times New Roman" pitchFamily="18" charset="0"/>
                <a:cs typeface="Times New Roman" pitchFamily="18" charset="0"/>
              </a:rPr>
              <a:t>reduces</a:t>
            </a:r>
            <a:r>
              <a:rPr lang="en-US" sz="2000" dirty="0" smtClean="0">
                <a:latin typeface="Times New Roman" pitchFamily="18" charset="0"/>
                <a:cs typeface="Times New Roman" pitchFamily="18" charset="0"/>
              </a:rPr>
              <a:t> its degree. </a:t>
            </a:r>
          </a:p>
          <a:p>
            <a:pPr algn="l" rtl="0">
              <a:buNone/>
            </a:pPr>
            <a:endParaRPr lang="en-US" sz="2000" dirty="0" smtClean="0">
              <a:latin typeface="Times New Roman" pitchFamily="18" charset="0"/>
              <a:cs typeface="Times New Roman" pitchFamily="18" charset="0"/>
            </a:endParaRPr>
          </a:p>
        </p:txBody>
      </p:sp>
      <p:pic>
        <p:nvPicPr>
          <p:cNvPr id="12" name="Picture 11" descr="TP_tmp.emf"/>
          <p:cNvPicPr>
            <a:picLocks noChangeAspect="1"/>
          </p:cNvPicPr>
          <p:nvPr>
            <p:custDataLst>
              <p:tags r:id="rId1"/>
            </p:custDataLst>
          </p:nvPr>
        </p:nvPicPr>
        <p:blipFill>
          <a:blip r:embed="rId12" cstate="print"/>
          <a:stretch>
            <a:fillRect/>
          </a:stretch>
        </p:blipFill>
        <p:spPr>
          <a:xfrm>
            <a:off x="4522390" y="2098928"/>
            <a:ext cx="406800" cy="329940"/>
          </a:xfrm>
          <a:prstGeom prst="rect">
            <a:avLst/>
          </a:prstGeom>
        </p:spPr>
      </p:pic>
      <p:pic>
        <p:nvPicPr>
          <p:cNvPr id="14" name="Picture 13" descr="TP_tmp.emf"/>
          <p:cNvPicPr>
            <a:picLocks noChangeAspect="1"/>
          </p:cNvPicPr>
          <p:nvPr>
            <p:custDataLst>
              <p:tags r:id="rId2"/>
            </p:custDataLst>
          </p:nvPr>
        </p:nvPicPr>
        <p:blipFill>
          <a:blip r:embed="rId13" cstate="print"/>
          <a:stretch>
            <a:fillRect/>
          </a:stretch>
        </p:blipFill>
        <p:spPr>
          <a:xfrm>
            <a:off x="5868798" y="2124308"/>
            <a:ext cx="610200" cy="304560"/>
          </a:xfrm>
          <a:prstGeom prst="rect">
            <a:avLst/>
          </a:prstGeom>
        </p:spPr>
      </p:pic>
      <p:pic>
        <p:nvPicPr>
          <p:cNvPr id="16" name="Picture 15" descr="TP_tmp.emf"/>
          <p:cNvPicPr>
            <a:picLocks noChangeAspect="1"/>
          </p:cNvPicPr>
          <p:nvPr>
            <p:custDataLst>
              <p:tags r:id="rId3"/>
            </p:custDataLst>
          </p:nvPr>
        </p:nvPicPr>
        <p:blipFill>
          <a:blip r:embed="rId14" cstate="print"/>
          <a:stretch>
            <a:fillRect/>
          </a:stretch>
        </p:blipFill>
        <p:spPr>
          <a:xfrm>
            <a:off x="7108669" y="2129011"/>
            <a:ext cx="177975" cy="228419"/>
          </a:xfrm>
          <a:prstGeom prst="rect">
            <a:avLst/>
          </a:prstGeom>
        </p:spPr>
      </p:pic>
      <p:pic>
        <p:nvPicPr>
          <p:cNvPr id="18" name="Picture 17" descr="TP_tmp.emf"/>
          <p:cNvPicPr>
            <a:picLocks noChangeAspect="1"/>
          </p:cNvPicPr>
          <p:nvPr>
            <p:custDataLst>
              <p:tags r:id="rId4"/>
            </p:custDataLst>
          </p:nvPr>
        </p:nvPicPr>
        <p:blipFill>
          <a:blip r:embed="rId15" cstate="print"/>
          <a:stretch>
            <a:fillRect/>
          </a:stretch>
        </p:blipFill>
        <p:spPr>
          <a:xfrm>
            <a:off x="1669707" y="2357430"/>
            <a:ext cx="330525" cy="279179"/>
          </a:xfrm>
          <a:prstGeom prst="rect">
            <a:avLst/>
          </a:prstGeom>
        </p:spPr>
      </p:pic>
      <p:pic>
        <p:nvPicPr>
          <p:cNvPr id="20" name="Picture 19" descr="TP_tmp.emf"/>
          <p:cNvPicPr>
            <a:picLocks noChangeAspect="1"/>
          </p:cNvPicPr>
          <p:nvPr>
            <p:custDataLst>
              <p:tags r:id="rId5"/>
            </p:custDataLst>
          </p:nvPr>
        </p:nvPicPr>
        <p:blipFill>
          <a:blip r:embed="rId16" cstate="print"/>
          <a:stretch>
            <a:fillRect/>
          </a:stretch>
        </p:blipFill>
        <p:spPr>
          <a:xfrm>
            <a:off x="3500430" y="2357430"/>
            <a:ext cx="330525" cy="279179"/>
          </a:xfrm>
          <a:prstGeom prst="rect">
            <a:avLst/>
          </a:prstGeom>
        </p:spPr>
      </p:pic>
      <p:pic>
        <p:nvPicPr>
          <p:cNvPr id="22" name="Picture 21" descr="TP_tmp.emf"/>
          <p:cNvPicPr>
            <a:picLocks noChangeAspect="1"/>
          </p:cNvPicPr>
          <p:nvPr>
            <p:custDataLst>
              <p:tags r:id="rId6"/>
            </p:custDataLst>
          </p:nvPr>
        </p:nvPicPr>
        <p:blipFill>
          <a:blip r:embed="rId17" cstate="print"/>
          <a:stretch>
            <a:fillRect/>
          </a:stretch>
        </p:blipFill>
        <p:spPr>
          <a:xfrm>
            <a:off x="2357422" y="2813308"/>
            <a:ext cx="4500226" cy="329940"/>
          </a:xfrm>
          <a:prstGeom prst="rect">
            <a:avLst/>
          </a:prstGeom>
        </p:spPr>
      </p:pic>
      <p:pic>
        <p:nvPicPr>
          <p:cNvPr id="24" name="Picture 23" descr="TP_tmp.emf"/>
          <p:cNvPicPr>
            <a:picLocks noChangeAspect="1"/>
          </p:cNvPicPr>
          <p:nvPr>
            <p:custDataLst>
              <p:tags r:id="rId7"/>
            </p:custDataLst>
          </p:nvPr>
        </p:nvPicPr>
        <p:blipFill>
          <a:blip r:embed="rId18" cstate="print"/>
          <a:stretch>
            <a:fillRect/>
          </a:stretch>
        </p:blipFill>
        <p:spPr>
          <a:xfrm>
            <a:off x="1500166" y="3143248"/>
            <a:ext cx="2720475" cy="329940"/>
          </a:xfrm>
          <a:prstGeom prst="rect">
            <a:avLst/>
          </a:prstGeom>
        </p:spPr>
      </p:pic>
      <p:pic>
        <p:nvPicPr>
          <p:cNvPr id="26" name="Picture 25" descr="TP_tmp.emf"/>
          <p:cNvPicPr>
            <a:picLocks noChangeAspect="1"/>
          </p:cNvPicPr>
          <p:nvPr>
            <p:custDataLst>
              <p:tags r:id="rId8"/>
            </p:custDataLst>
          </p:nvPr>
        </p:nvPicPr>
        <p:blipFill>
          <a:blip r:embed="rId19" cstate="print"/>
          <a:stretch>
            <a:fillRect/>
          </a:stretch>
        </p:blipFill>
        <p:spPr>
          <a:xfrm>
            <a:off x="1785918" y="4242068"/>
            <a:ext cx="1042426" cy="329940"/>
          </a:xfrm>
          <a:prstGeom prst="rect">
            <a:avLst/>
          </a:prstGeom>
        </p:spPr>
      </p:pic>
      <p:pic>
        <p:nvPicPr>
          <p:cNvPr id="27" name="Picture 26" descr="TP_tmp.emf"/>
          <p:cNvPicPr>
            <a:picLocks noChangeAspect="1"/>
          </p:cNvPicPr>
          <p:nvPr>
            <p:custDataLst>
              <p:tags r:id="rId9"/>
            </p:custDataLst>
          </p:nvPr>
        </p:nvPicPr>
        <p:blipFill>
          <a:blip r:embed="rId16" cstate="print"/>
          <a:stretch>
            <a:fillRect/>
          </a:stretch>
        </p:blipFill>
        <p:spPr>
          <a:xfrm>
            <a:off x="4098599" y="4214818"/>
            <a:ext cx="330525" cy="279179"/>
          </a:xfrm>
          <a:prstGeom prst="rect">
            <a:avLst/>
          </a:prstGeom>
        </p:spPr>
      </p:pic>
      <p:pic>
        <p:nvPicPr>
          <p:cNvPr id="29" name="Picture 28" descr="TP_tmp.emf"/>
          <p:cNvPicPr>
            <a:picLocks noChangeAspect="1"/>
          </p:cNvPicPr>
          <p:nvPr>
            <p:custDataLst>
              <p:tags r:id="rId10"/>
            </p:custDataLst>
          </p:nvPr>
        </p:nvPicPr>
        <p:blipFill>
          <a:blip r:embed="rId20" cstate="print"/>
          <a:stretch>
            <a:fillRect/>
          </a:stretch>
        </p:blipFill>
        <p:spPr>
          <a:xfrm>
            <a:off x="4994674" y="4216688"/>
            <a:ext cx="1220400" cy="3553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17" name="Content Placeholder 2"/>
          <p:cNvSpPr>
            <a:spLocks noGrp="1"/>
          </p:cNvSpPr>
          <p:nvPr>
            <p:ph idx="1"/>
          </p:nvPr>
        </p:nvSpPr>
        <p:spPr>
          <a:xfrm>
            <a:off x="457200" y="1285860"/>
            <a:ext cx="8229600" cy="5038740"/>
          </a:xfrm>
        </p:spPr>
        <p:txBody>
          <a:bodyPr>
            <a:normAutofit/>
          </a:bodyPr>
          <a:lstStyle/>
          <a:p>
            <a:pPr algn="l" rtl="0">
              <a:buNone/>
            </a:pPr>
            <a:r>
              <a:rPr lang="en-US" sz="2000" dirty="0" smtClean="0">
                <a:latin typeface="Times New Roman" pitchFamily="18" charset="0"/>
                <a:cs typeface="Times New Roman" pitchFamily="18" charset="0"/>
              </a:rPr>
              <a:t>Graph products:</a:t>
            </a:r>
          </a:p>
          <a:p>
            <a:pPr algn="l" rtl="0">
              <a:buNone/>
            </a:pPr>
            <a:endParaRPr lang="en-US" sz="2000"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Replacement product:</a:t>
            </a:r>
          </a:p>
          <a:p>
            <a:pPr algn="l" rtl="0">
              <a:buNone/>
            </a:pPr>
            <a:r>
              <a:rPr lang="en-US" sz="2000" dirty="0" smtClean="0">
                <a:latin typeface="Times New Roman" pitchFamily="18" charset="0"/>
                <a:cs typeface="Times New Roman" pitchFamily="18" charset="0"/>
              </a:rPr>
              <a:t>	Let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be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vertices,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vertices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&lt;&lt;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The replacement product             is defined as </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follows:</a:t>
            </a:r>
          </a:p>
          <a:p>
            <a:pPr lvl="1" algn="l" rtl="0"/>
            <a:r>
              <a:rPr lang="en-US" sz="2000" dirty="0" smtClean="0">
                <a:latin typeface="Times New Roman" pitchFamily="18" charset="0"/>
                <a:cs typeface="Times New Roman" pitchFamily="18" charset="0"/>
              </a:rPr>
              <a:t>each vertex in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replaced by a copy of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a:t>
            </a:r>
          </a:p>
          <a:p>
            <a:pPr lvl="1" algn="l" rtl="0"/>
            <a:r>
              <a:rPr lang="en-US" sz="2000" dirty="0" smtClean="0">
                <a:latin typeface="Times New Roman" pitchFamily="18" charset="0"/>
                <a:cs typeface="Times New Roman" pitchFamily="18" charset="0"/>
              </a:rPr>
              <a:t>For                            , denote the </a:t>
            </a:r>
            <a:r>
              <a:rPr lang="en-US" sz="2000" dirty="0" smtClean="0">
                <a:latin typeface="cmmi10"/>
                <a:cs typeface="Times New Roman" pitchFamily="18" charset="0"/>
              </a:rPr>
              <a:t>j</a:t>
            </a:r>
            <a:r>
              <a:rPr lang="en-US" sz="2000" dirty="0" smtClean="0">
                <a:latin typeface="Times New Roman" pitchFamily="18" charset="0"/>
                <a:cs typeface="Times New Roman" pitchFamily="18" charset="0"/>
              </a:rPr>
              <a:t>’th vertex in the </a:t>
            </a:r>
            <a:r>
              <a:rPr lang="en-US" sz="2000" dirty="0" smtClean="0">
                <a:latin typeface="cmmi10"/>
                <a:cs typeface="Times New Roman" pitchFamily="18" charset="0"/>
              </a:rPr>
              <a:t>i</a:t>
            </a:r>
            <a:r>
              <a:rPr lang="en-US" sz="2000" dirty="0" smtClean="0">
                <a:latin typeface="Times New Roman" pitchFamily="18" charset="0"/>
                <a:cs typeface="Times New Roman" pitchFamily="18" charset="0"/>
              </a:rPr>
              <a:t>’th copy by      .</a:t>
            </a:r>
          </a:p>
          <a:p>
            <a:pPr lvl="1" algn="l" rtl="0"/>
            <a:r>
              <a:rPr lang="en-US" sz="2000" dirty="0" smtClean="0">
                <a:latin typeface="Times New Roman" pitchFamily="18" charset="0"/>
                <a:cs typeface="Times New Roman" pitchFamily="18" charset="0"/>
              </a:rPr>
              <a:t>If                                        , then </a:t>
            </a:r>
          </a:p>
          <a:p>
            <a:pPr lvl="1" algn="l" rtl="0"/>
            <a:r>
              <a:rPr lang="en-US" sz="2000" dirty="0" smtClean="0">
                <a:latin typeface="Times New Roman" pitchFamily="18" charset="0"/>
                <a:cs typeface="Times New Roman" pitchFamily="18" charset="0"/>
              </a:rPr>
              <a:t>Additionally, if                             , then</a:t>
            </a:r>
          </a:p>
          <a:p>
            <a:pPr lvl="1" algn="l" rtl="0">
              <a:buNone/>
            </a:pPr>
            <a:endParaRPr lang="en-US" sz="2000" dirty="0" smtClean="0">
              <a:latin typeface="Times New Roman" pitchFamily="18" charset="0"/>
              <a:cs typeface="Times New Roman" pitchFamily="18" charset="0"/>
            </a:endParaRPr>
          </a:p>
          <a:p>
            <a:pPr lvl="1" algn="l" rtl="0">
              <a:buNone/>
            </a:pPr>
            <a:r>
              <a:rPr lang="en-US" sz="2000" dirty="0" smtClean="0">
                <a:latin typeface="Times New Roman" pitchFamily="18" charset="0"/>
                <a:cs typeface="Times New Roman" pitchFamily="18" charset="0"/>
              </a:rPr>
              <a:t>The replacement product graph is on </a:t>
            </a:r>
            <a:r>
              <a:rPr lang="en-US" sz="2000" dirty="0" smtClean="0">
                <a:latin typeface="cmmi10"/>
                <a:cs typeface="Times New Roman" pitchFamily="18" charset="0"/>
              </a:rPr>
              <a:t>ND</a:t>
            </a:r>
            <a:r>
              <a:rPr lang="en-US" sz="2000" dirty="0" smtClean="0">
                <a:latin typeface="Times New Roman" pitchFamily="18" charset="0"/>
                <a:cs typeface="Times New Roman" pitchFamily="18" charset="0"/>
              </a:rPr>
              <a:t> vertices and is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+1)-regular. While it may also be used for the algorithm, we’ll use another product which will ease the analysis.</a:t>
            </a:r>
            <a:endParaRPr lang="en-US" sz="2000" dirty="0" smtClean="0">
              <a:latin typeface="cmmi10"/>
              <a:cs typeface="Times New Roman" pitchFamily="18" charset="0"/>
            </a:endParaRPr>
          </a:p>
        </p:txBody>
      </p:sp>
      <p:pic>
        <p:nvPicPr>
          <p:cNvPr id="40" name="Picture 39" descr="TP_tmp.emf"/>
          <p:cNvPicPr>
            <a:picLocks noChangeAspect="1"/>
          </p:cNvPicPr>
          <p:nvPr>
            <p:custDataLst>
              <p:tags r:id="rId1"/>
            </p:custDataLst>
          </p:nvPr>
        </p:nvPicPr>
        <p:blipFill>
          <a:blip r:embed="rId8" cstate="print"/>
          <a:stretch>
            <a:fillRect/>
          </a:stretch>
        </p:blipFill>
        <p:spPr>
          <a:xfrm>
            <a:off x="1571604" y="3813440"/>
            <a:ext cx="1728900" cy="329940"/>
          </a:xfrm>
          <a:prstGeom prst="rect">
            <a:avLst/>
          </a:prstGeom>
        </p:spPr>
      </p:pic>
      <p:pic>
        <p:nvPicPr>
          <p:cNvPr id="42" name="Picture 41" descr="TP_tmp.emf"/>
          <p:cNvPicPr>
            <a:picLocks noChangeAspect="1"/>
          </p:cNvPicPr>
          <p:nvPr>
            <p:custDataLst>
              <p:tags r:id="rId2"/>
            </p:custDataLst>
          </p:nvPr>
        </p:nvPicPr>
        <p:blipFill>
          <a:blip r:embed="rId9" cstate="print"/>
          <a:stretch>
            <a:fillRect/>
          </a:stretch>
        </p:blipFill>
        <p:spPr>
          <a:xfrm>
            <a:off x="7572396" y="3857628"/>
            <a:ext cx="355950" cy="253800"/>
          </a:xfrm>
          <a:prstGeom prst="rect">
            <a:avLst/>
          </a:prstGeom>
        </p:spPr>
      </p:pic>
      <p:pic>
        <p:nvPicPr>
          <p:cNvPr id="44" name="Picture 43" descr="TP_tmp.emf"/>
          <p:cNvPicPr>
            <a:picLocks noChangeAspect="1"/>
          </p:cNvPicPr>
          <p:nvPr>
            <p:custDataLst>
              <p:tags r:id="rId3"/>
            </p:custDataLst>
          </p:nvPr>
        </p:nvPicPr>
        <p:blipFill>
          <a:blip r:embed="rId10" cstate="print"/>
          <a:stretch>
            <a:fillRect/>
          </a:stretch>
        </p:blipFill>
        <p:spPr>
          <a:xfrm>
            <a:off x="1428728" y="4170630"/>
            <a:ext cx="2415376" cy="329940"/>
          </a:xfrm>
          <a:prstGeom prst="rect">
            <a:avLst/>
          </a:prstGeom>
        </p:spPr>
      </p:pic>
      <p:pic>
        <p:nvPicPr>
          <p:cNvPr id="47" name="Picture 46" descr="TP_tmp.emf"/>
          <p:cNvPicPr>
            <a:picLocks noChangeAspect="1"/>
          </p:cNvPicPr>
          <p:nvPr>
            <p:custDataLst>
              <p:tags r:id="rId4"/>
            </p:custDataLst>
          </p:nvPr>
        </p:nvPicPr>
        <p:blipFill>
          <a:blip r:embed="rId11" cstate="print"/>
          <a:stretch>
            <a:fillRect/>
          </a:stretch>
        </p:blipFill>
        <p:spPr>
          <a:xfrm>
            <a:off x="4500562" y="4143380"/>
            <a:ext cx="2186550" cy="329940"/>
          </a:xfrm>
          <a:prstGeom prst="rect">
            <a:avLst/>
          </a:prstGeom>
        </p:spPr>
      </p:pic>
      <p:pic>
        <p:nvPicPr>
          <p:cNvPr id="49" name="Picture 48" descr="TP_tmp.emf"/>
          <p:cNvPicPr>
            <a:picLocks noChangeAspect="1"/>
          </p:cNvPicPr>
          <p:nvPr>
            <p:custDataLst>
              <p:tags r:id="rId5"/>
            </p:custDataLst>
          </p:nvPr>
        </p:nvPicPr>
        <p:blipFill>
          <a:blip r:embed="rId12" cstate="print"/>
          <a:stretch>
            <a:fillRect/>
          </a:stretch>
        </p:blipFill>
        <p:spPr>
          <a:xfrm>
            <a:off x="2786050" y="4527820"/>
            <a:ext cx="1779750" cy="329940"/>
          </a:xfrm>
          <a:prstGeom prst="rect">
            <a:avLst/>
          </a:prstGeom>
        </p:spPr>
      </p:pic>
      <p:pic>
        <p:nvPicPr>
          <p:cNvPr id="51" name="Picture 50" descr="TP_tmp.emf"/>
          <p:cNvPicPr>
            <a:picLocks noChangeAspect="1"/>
          </p:cNvPicPr>
          <p:nvPr>
            <p:custDataLst>
              <p:tags r:id="rId6"/>
            </p:custDataLst>
          </p:nvPr>
        </p:nvPicPr>
        <p:blipFill>
          <a:blip r:embed="rId13" cstate="print"/>
          <a:stretch>
            <a:fillRect/>
          </a:stretch>
        </p:blipFill>
        <p:spPr>
          <a:xfrm>
            <a:off x="5205514" y="4527820"/>
            <a:ext cx="3152700" cy="329940"/>
          </a:xfrm>
          <a:prstGeom prst="rect">
            <a:avLst/>
          </a:prstGeom>
        </p:spPr>
      </p:pic>
      <p:pic>
        <p:nvPicPr>
          <p:cNvPr id="2052" name="Picture 4"/>
          <p:cNvPicPr>
            <a:picLocks noChangeAspect="1" noChangeArrowheads="1"/>
          </p:cNvPicPr>
          <p:nvPr/>
        </p:nvPicPr>
        <p:blipFill>
          <a:blip r:embed="rId14" cstate="print"/>
          <a:srcRect/>
          <a:stretch>
            <a:fillRect/>
          </a:stretch>
        </p:blipFill>
        <p:spPr bwMode="auto">
          <a:xfrm>
            <a:off x="5286380" y="2786058"/>
            <a:ext cx="678661" cy="285752"/>
          </a:xfrm>
          <a:prstGeom prst="rect">
            <a:avLst/>
          </a:prstGeom>
          <a:noFill/>
          <a:ln w="9525">
            <a:noFill/>
            <a:miter lim="800000"/>
            <a:headEnd/>
            <a:tailEnd/>
          </a:ln>
        </p:spPr>
      </p:pic>
      <p:pic>
        <p:nvPicPr>
          <p:cNvPr id="2053" name="Picture 5"/>
          <p:cNvPicPr>
            <a:picLocks noChangeAspect="1" noChangeArrowheads="1"/>
          </p:cNvPicPr>
          <p:nvPr/>
        </p:nvPicPr>
        <p:blipFill>
          <a:blip r:embed="rId15" cstate="print"/>
          <a:srcRect/>
          <a:stretch>
            <a:fillRect/>
          </a:stretch>
        </p:blipFill>
        <p:spPr bwMode="auto">
          <a:xfrm>
            <a:off x="6110665" y="4143379"/>
            <a:ext cx="1104541" cy="305511"/>
          </a:xfrm>
          <a:prstGeom prst="rect">
            <a:avLst/>
          </a:prstGeom>
          <a:noFill/>
          <a:ln w="9525">
            <a:noFill/>
            <a:miter lim="800000"/>
            <a:headEnd/>
            <a:tailEnd/>
          </a:ln>
        </p:spPr>
      </p:pic>
      <p:pic>
        <p:nvPicPr>
          <p:cNvPr id="2054" name="Picture 6"/>
          <p:cNvPicPr>
            <a:picLocks noChangeAspect="1" noChangeArrowheads="1"/>
          </p:cNvPicPr>
          <p:nvPr/>
        </p:nvPicPr>
        <p:blipFill>
          <a:blip r:embed="rId15" cstate="print"/>
          <a:srcRect/>
          <a:stretch>
            <a:fillRect/>
          </a:stretch>
        </p:blipFill>
        <p:spPr bwMode="auto">
          <a:xfrm>
            <a:off x="7696225" y="4556100"/>
            <a:ext cx="1090617" cy="301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5" name="Content Placeholder 2"/>
          <p:cNvSpPr>
            <a:spLocks noGrp="1"/>
          </p:cNvSpPr>
          <p:nvPr>
            <p:ph idx="1"/>
          </p:nvPr>
        </p:nvSpPr>
        <p:spPr>
          <a:xfrm>
            <a:off x="457200" y="1285860"/>
            <a:ext cx="8229600" cy="5038740"/>
          </a:xfrm>
        </p:spPr>
        <p:txBody>
          <a:bodyPr>
            <a:normAutofit/>
          </a:bodyPr>
          <a:lstStyle/>
          <a:p>
            <a:pPr algn="l" rtl="0">
              <a:buNone/>
            </a:pPr>
            <a:r>
              <a:rPr lang="en-US" sz="2000" b="1" dirty="0" smtClean="0">
                <a:latin typeface="Times New Roman" pitchFamily="18" charset="0"/>
                <a:cs typeface="Times New Roman" pitchFamily="18" charset="0"/>
              </a:rPr>
              <a:t>The Zig-zag product:</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Again, let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be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vertices,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vertices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&lt;&lt;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set of vertices in the zig-zag product is the same as in the replacement product, but the edges correspond to “zig-zag” paths in            , i.e. paths of length 3 which consist of a short edge, a long edge and another short edge.</a:t>
            </a:r>
            <a:endParaRPr lang="en-US" sz="2000" b="1" dirty="0" smtClean="0">
              <a:latin typeface="Times New Roman" pitchFamily="18" charset="0"/>
              <a:cs typeface="Times New Roman" pitchFamily="18" charset="0"/>
            </a:endParaRPr>
          </a:p>
          <a:p>
            <a:pPr algn="l" rtl="0">
              <a:buNone/>
            </a:pPr>
            <a:endParaRPr lang="en-US" sz="2000" b="1"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p:txBody>
      </p:sp>
      <p:pic>
        <p:nvPicPr>
          <p:cNvPr id="13" name="Picture 4"/>
          <p:cNvPicPr>
            <a:picLocks noChangeAspect="1" noChangeArrowheads="1"/>
          </p:cNvPicPr>
          <p:nvPr/>
        </p:nvPicPr>
        <p:blipFill>
          <a:blip r:embed="rId2" cstate="print"/>
          <a:srcRect/>
          <a:stretch>
            <a:fillRect/>
          </a:stretch>
        </p:blipFill>
        <p:spPr bwMode="auto">
          <a:xfrm>
            <a:off x="6500826" y="2714620"/>
            <a:ext cx="678661" cy="28575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71604" y="3429000"/>
            <a:ext cx="602932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6" name="Content Placeholder 2"/>
          <p:cNvSpPr>
            <a:spLocks noGrp="1"/>
          </p:cNvSpPr>
          <p:nvPr>
            <p:ph idx="1"/>
          </p:nvPr>
        </p:nvSpPr>
        <p:spPr>
          <a:xfrm>
            <a:off x="457200" y="1285860"/>
            <a:ext cx="8229600" cy="5286412"/>
          </a:xfrm>
        </p:spPr>
        <p:txBody>
          <a:bodyPr>
            <a:normAutofit/>
          </a:bodyPr>
          <a:lstStyle/>
          <a:p>
            <a:pPr algn="l" rtl="0">
              <a:buNone/>
            </a:pPr>
            <a:r>
              <a:rPr lang="en-US" sz="2000" b="1" dirty="0" smtClean="0">
                <a:latin typeface="Times New Roman" pitchFamily="18" charset="0"/>
                <a:cs typeface="Times New Roman" pitchFamily="18" charset="0"/>
              </a:rPr>
              <a:t>Definition ([RVW02]):</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a:t>
            </a:r>
            <a:r>
              <a:rPr lang="en-US" sz="2000" dirty="0" smtClean="0">
                <a:latin typeface="cmmi10"/>
                <a:cs typeface="Times New Roman" pitchFamily="18" charset="0"/>
              </a:rPr>
              <a:t> </a:t>
            </a:r>
            <a:r>
              <a:rPr lang="en-US" sz="2000" dirty="0" smtClean="0">
                <a:latin typeface="Times New Roman" pitchFamily="18" charset="0"/>
                <a:cs typeface="Times New Roman" pitchFamily="18" charset="0"/>
              </a:rPr>
              <a:t>     , and </a:t>
            </a:r>
            <a:r>
              <a:rPr lang="en-US" sz="2000" dirty="0" smtClean="0">
                <a:latin typeface="cmmi10"/>
                <a:cs typeface="Times New Roman" pitchFamily="18" charset="0"/>
              </a:rPr>
              <a:t>H </a:t>
            </a:r>
            <a:r>
              <a:rPr lang="en-US" sz="2000" dirty="0" smtClean="0">
                <a:latin typeface="Times New Roman" pitchFamily="18" charset="0"/>
                <a:cs typeface="Times New Roman" pitchFamily="18" charset="0"/>
              </a:rPr>
              <a:t>is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 then the zig-zag product                is a      -regular graph on                  with the following rotation map:</a:t>
            </a:r>
          </a:p>
          <a:p>
            <a:pPr algn="l" rtl="0">
              <a:buNone/>
            </a:pPr>
            <a:endParaRPr lang="en-US" sz="2000" dirty="0" smtClean="0">
              <a:latin typeface="Times New Roman" pitchFamily="18" charset="0"/>
              <a:cs typeface="Times New Roman" pitchFamily="18" charset="0"/>
            </a:endParaRPr>
          </a:p>
          <a:p>
            <a:pPr algn="l" rtl="0">
              <a:buNone/>
            </a:pPr>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 Let </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2. Let </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3. Let</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4. Output </a:t>
            </a:r>
          </a:p>
          <a:p>
            <a:pPr algn="l" rtl="0">
              <a:buNone/>
            </a:pPr>
            <a:r>
              <a:rPr lang="en-US" sz="2000" b="1"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A corollary from a theorem in [RVW02] gives a bound on the amount by which the spectral gap of               might be smaller than that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(recall that we wish to reduce the degree but without losing too much in expansion)</a:t>
            </a:r>
            <a:endParaRPr lang="en-US" sz="2000" dirty="0" smtClean="0">
              <a:latin typeface="cmmi10"/>
              <a:cs typeface="Times New Roman" pitchFamily="18" charset="0"/>
            </a:endParaRPr>
          </a:p>
          <a:p>
            <a:pPr algn="l" rtl="0">
              <a:buNone/>
            </a:pPr>
            <a:r>
              <a:rPr lang="en-US" sz="2000" b="1"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p:txBody>
      </p:sp>
      <p:pic>
        <p:nvPicPr>
          <p:cNvPr id="7" name="Picture 2"/>
          <p:cNvPicPr>
            <a:picLocks noChangeAspect="1" noChangeArrowheads="1"/>
          </p:cNvPicPr>
          <p:nvPr/>
        </p:nvPicPr>
        <p:blipFill>
          <a:blip r:embed="rId10" cstate="print"/>
          <a:srcRect/>
          <a:stretch>
            <a:fillRect/>
          </a:stretch>
        </p:blipFill>
        <p:spPr bwMode="auto">
          <a:xfrm>
            <a:off x="2857488" y="2000240"/>
            <a:ext cx="857256" cy="335448"/>
          </a:xfrm>
          <a:prstGeom prst="rect">
            <a:avLst/>
          </a:prstGeom>
          <a:noFill/>
          <a:ln w="9525">
            <a:noFill/>
            <a:miter lim="800000"/>
            <a:headEnd/>
            <a:tailEnd/>
          </a:ln>
        </p:spPr>
      </p:pic>
      <p:pic>
        <p:nvPicPr>
          <p:cNvPr id="11" name="Picture 10" descr="TP_tmp.emf"/>
          <p:cNvPicPr>
            <a:picLocks noChangeAspect="1"/>
          </p:cNvPicPr>
          <p:nvPr>
            <p:custDataLst>
              <p:tags r:id="rId1"/>
            </p:custDataLst>
          </p:nvPr>
        </p:nvPicPr>
        <p:blipFill>
          <a:blip r:embed="rId11" cstate="print"/>
          <a:stretch>
            <a:fillRect/>
          </a:stretch>
        </p:blipFill>
        <p:spPr>
          <a:xfrm>
            <a:off x="3714744" y="1714488"/>
            <a:ext cx="406800" cy="329940"/>
          </a:xfrm>
          <a:prstGeom prst="rect">
            <a:avLst/>
          </a:prstGeom>
        </p:spPr>
      </p:pic>
      <p:pic>
        <p:nvPicPr>
          <p:cNvPr id="13" name="Picture 12" descr="TP_tmp.emf"/>
          <p:cNvPicPr>
            <a:picLocks noChangeAspect="1"/>
          </p:cNvPicPr>
          <p:nvPr>
            <p:custDataLst>
              <p:tags r:id="rId2"/>
            </p:custDataLst>
          </p:nvPr>
        </p:nvPicPr>
        <p:blipFill>
          <a:blip r:embed="rId12" cstate="print"/>
          <a:stretch>
            <a:fillRect/>
          </a:stretch>
        </p:blipFill>
        <p:spPr>
          <a:xfrm>
            <a:off x="7286644" y="1714488"/>
            <a:ext cx="381375" cy="329939"/>
          </a:xfrm>
          <a:prstGeom prst="rect">
            <a:avLst/>
          </a:prstGeom>
        </p:spPr>
      </p:pic>
      <p:pic>
        <p:nvPicPr>
          <p:cNvPr id="16" name="Picture 15" descr="TP_tmp.emf"/>
          <p:cNvPicPr>
            <a:picLocks noChangeAspect="1"/>
          </p:cNvPicPr>
          <p:nvPr>
            <p:custDataLst>
              <p:tags r:id="rId3"/>
            </p:custDataLst>
          </p:nvPr>
        </p:nvPicPr>
        <p:blipFill>
          <a:blip r:embed="rId13" cstate="print"/>
          <a:stretch>
            <a:fillRect/>
          </a:stretch>
        </p:blipFill>
        <p:spPr>
          <a:xfrm>
            <a:off x="4214810" y="2000240"/>
            <a:ext cx="279676" cy="279180"/>
          </a:xfrm>
          <a:prstGeom prst="rect">
            <a:avLst/>
          </a:prstGeom>
        </p:spPr>
      </p:pic>
      <p:pic>
        <p:nvPicPr>
          <p:cNvPr id="18" name="Picture 17" descr="TP_tmp.emf"/>
          <p:cNvPicPr>
            <a:picLocks noChangeAspect="1"/>
          </p:cNvPicPr>
          <p:nvPr>
            <p:custDataLst>
              <p:tags r:id="rId4"/>
            </p:custDataLst>
          </p:nvPr>
        </p:nvPicPr>
        <p:blipFill>
          <a:blip r:embed="rId14" cstate="print"/>
          <a:stretch>
            <a:fillRect/>
          </a:stretch>
        </p:blipFill>
        <p:spPr>
          <a:xfrm>
            <a:off x="6286512" y="2027490"/>
            <a:ext cx="1067850" cy="329940"/>
          </a:xfrm>
          <a:prstGeom prst="rect">
            <a:avLst/>
          </a:prstGeom>
        </p:spPr>
      </p:pic>
      <p:pic>
        <p:nvPicPr>
          <p:cNvPr id="3075" name="Picture 3"/>
          <p:cNvPicPr>
            <a:picLocks noChangeAspect="1" noChangeArrowheads="1"/>
          </p:cNvPicPr>
          <p:nvPr/>
        </p:nvPicPr>
        <p:blipFill>
          <a:blip r:embed="rId15" cstate="print"/>
          <a:srcRect/>
          <a:stretch>
            <a:fillRect/>
          </a:stretch>
        </p:blipFill>
        <p:spPr bwMode="auto">
          <a:xfrm>
            <a:off x="785786" y="2714620"/>
            <a:ext cx="2756774" cy="500066"/>
          </a:xfrm>
          <a:prstGeom prst="rect">
            <a:avLst/>
          </a:prstGeom>
          <a:noFill/>
          <a:ln w="9525">
            <a:noFill/>
            <a:miter lim="800000"/>
            <a:headEnd/>
            <a:tailEnd/>
          </a:ln>
        </p:spPr>
      </p:pic>
      <p:pic>
        <p:nvPicPr>
          <p:cNvPr id="22" name="Picture 21" descr="TP_tmp.emf"/>
          <p:cNvPicPr>
            <a:picLocks noChangeAspect="1"/>
          </p:cNvPicPr>
          <p:nvPr>
            <p:custDataLst>
              <p:tags r:id="rId5"/>
            </p:custDataLst>
          </p:nvPr>
        </p:nvPicPr>
        <p:blipFill>
          <a:blip r:embed="rId16" cstate="print"/>
          <a:stretch>
            <a:fillRect/>
          </a:stretch>
        </p:blipFill>
        <p:spPr>
          <a:xfrm>
            <a:off x="1500166" y="3429000"/>
            <a:ext cx="2186550" cy="329940"/>
          </a:xfrm>
          <a:prstGeom prst="rect">
            <a:avLst/>
          </a:prstGeom>
        </p:spPr>
      </p:pic>
      <p:pic>
        <p:nvPicPr>
          <p:cNvPr id="24" name="Picture 23" descr="TP_tmp.emf"/>
          <p:cNvPicPr>
            <a:picLocks noChangeAspect="1"/>
          </p:cNvPicPr>
          <p:nvPr>
            <p:custDataLst>
              <p:tags r:id="rId6"/>
            </p:custDataLst>
          </p:nvPr>
        </p:nvPicPr>
        <p:blipFill>
          <a:blip r:embed="rId17" cstate="print"/>
          <a:stretch>
            <a:fillRect/>
          </a:stretch>
        </p:blipFill>
        <p:spPr>
          <a:xfrm>
            <a:off x="1500166" y="3786190"/>
            <a:ext cx="2262826" cy="329940"/>
          </a:xfrm>
          <a:prstGeom prst="rect">
            <a:avLst/>
          </a:prstGeom>
        </p:spPr>
      </p:pic>
      <p:pic>
        <p:nvPicPr>
          <p:cNvPr id="26" name="Picture 25" descr="TP_tmp.emf"/>
          <p:cNvPicPr>
            <a:picLocks noChangeAspect="1"/>
          </p:cNvPicPr>
          <p:nvPr>
            <p:custDataLst>
              <p:tags r:id="rId7"/>
            </p:custDataLst>
          </p:nvPr>
        </p:nvPicPr>
        <p:blipFill>
          <a:blip r:embed="rId18" cstate="print"/>
          <a:stretch>
            <a:fillRect/>
          </a:stretch>
        </p:blipFill>
        <p:spPr>
          <a:xfrm>
            <a:off x="1528194" y="4170630"/>
            <a:ext cx="2186550" cy="329940"/>
          </a:xfrm>
          <a:prstGeom prst="rect">
            <a:avLst/>
          </a:prstGeom>
        </p:spPr>
      </p:pic>
      <p:pic>
        <p:nvPicPr>
          <p:cNvPr id="28" name="Picture 27" descr="TP_tmp.emf"/>
          <p:cNvPicPr>
            <a:picLocks noChangeAspect="1"/>
          </p:cNvPicPr>
          <p:nvPr>
            <p:custDataLst>
              <p:tags r:id="rId8"/>
            </p:custDataLst>
          </p:nvPr>
        </p:nvPicPr>
        <p:blipFill>
          <a:blip r:embed="rId19" cstate="print"/>
          <a:stretch>
            <a:fillRect/>
          </a:stretch>
        </p:blipFill>
        <p:spPr>
          <a:xfrm>
            <a:off x="1827217" y="4527820"/>
            <a:ext cx="1601775" cy="329940"/>
          </a:xfrm>
          <a:prstGeom prst="rect">
            <a:avLst/>
          </a:prstGeom>
        </p:spPr>
      </p:pic>
      <p:pic>
        <p:nvPicPr>
          <p:cNvPr id="29" name="Picture 2"/>
          <p:cNvPicPr>
            <a:picLocks noChangeAspect="1" noChangeArrowheads="1"/>
          </p:cNvPicPr>
          <p:nvPr/>
        </p:nvPicPr>
        <p:blipFill>
          <a:blip r:embed="rId10" cstate="print"/>
          <a:srcRect/>
          <a:stretch>
            <a:fillRect/>
          </a:stretch>
        </p:blipFill>
        <p:spPr bwMode="auto">
          <a:xfrm>
            <a:off x="3428992" y="5522444"/>
            <a:ext cx="857256" cy="335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5" name="Content Placeholder 2"/>
          <p:cNvSpPr>
            <a:spLocks noGrp="1"/>
          </p:cNvSpPr>
          <p:nvPr>
            <p:ph idx="1"/>
          </p:nvPr>
        </p:nvSpPr>
        <p:spPr>
          <a:xfrm>
            <a:off x="457200" y="1285860"/>
            <a:ext cx="8229600" cy="5286412"/>
          </a:xfrm>
        </p:spPr>
        <p:txBody>
          <a:bodyPr>
            <a:normAutofit/>
          </a:bodyPr>
          <a:lstStyle/>
          <a:p>
            <a:pPr algn="l" rtl="0">
              <a:buNone/>
            </a:pPr>
            <a:r>
              <a:rPr lang="en-US" sz="2000" b="1" dirty="0" smtClean="0">
                <a:latin typeface="Times New Roman" pitchFamily="18" charset="0"/>
                <a:cs typeface="Times New Roman" pitchFamily="18" charset="0"/>
              </a:rPr>
              <a:t>Theorem 6 ([RVW02]):</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an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-graph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is a                -graph, then               is an                           	                    -graph, where</a:t>
            </a:r>
          </a:p>
          <a:p>
            <a:pPr algn="l" rtl="0">
              <a:buNone/>
            </a:pPr>
            <a:endParaRPr lang="en-US" sz="2000" dirty="0" smtClean="0">
              <a:latin typeface="Times New Roman" pitchFamily="18" charset="0"/>
              <a:cs typeface="Times New Roman" pitchFamily="18" charset="0"/>
            </a:endParaRPr>
          </a:p>
          <a:p>
            <a:pPr algn="l" rtl="0">
              <a:buNone/>
            </a:pPr>
            <a:endParaRPr lang="en-US" sz="2000"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Corollary 7:</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If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an 	        -graph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is a                -graph, then </a:t>
            </a:r>
            <a:endParaRPr lang="en-US" sz="2000" dirty="0" smtClean="0">
              <a:latin typeface="Times New Roman" pitchFamily="18" charset="0"/>
              <a:cs typeface="Times New Roman" pitchFamily="18" charset="0"/>
            </a:endParaRPr>
          </a:p>
          <a:p>
            <a:pPr algn="l" rtl="0">
              <a:buNone/>
            </a:pPr>
            <a:endParaRPr lang="en-US" sz="2000" b="1"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Proof:</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Since           , we have that</a:t>
            </a:r>
            <a:endParaRPr lang="en-US" sz="2000" b="1" dirty="0" smtClean="0">
              <a:latin typeface="Times New Roman" pitchFamily="18" charset="0"/>
              <a:cs typeface="Times New Roman" pitchFamily="18" charset="0"/>
            </a:endParaRPr>
          </a:p>
          <a:p>
            <a:pPr algn="l" rtl="0">
              <a:buNone/>
            </a:pPr>
            <a:endParaRPr lang="en-US" sz="2000" dirty="0" smtClean="0">
              <a:latin typeface="Times New Roman" pitchFamily="18" charset="0"/>
              <a:cs typeface="Times New Roman" pitchFamily="18" charset="0"/>
            </a:endParaRPr>
          </a:p>
          <a:p>
            <a:pPr algn="l" rtl="0">
              <a:buNone/>
            </a:pPr>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Therefore, </a:t>
            </a:r>
          </a:p>
        </p:txBody>
      </p:sp>
      <p:pic>
        <p:nvPicPr>
          <p:cNvPr id="18" name="Picture 17" descr="TP_tmp.emf"/>
          <p:cNvPicPr>
            <a:picLocks noChangeAspect="1"/>
          </p:cNvPicPr>
          <p:nvPr>
            <p:custDataLst>
              <p:tags r:id="rId1"/>
            </p:custDataLst>
          </p:nvPr>
        </p:nvPicPr>
        <p:blipFill>
          <a:blip r:embed="rId8" cstate="print"/>
          <a:stretch>
            <a:fillRect/>
          </a:stretch>
        </p:blipFill>
        <p:spPr>
          <a:xfrm>
            <a:off x="1815062" y="1741738"/>
            <a:ext cx="1042426" cy="329940"/>
          </a:xfrm>
          <a:prstGeom prst="rect">
            <a:avLst/>
          </a:prstGeom>
        </p:spPr>
      </p:pic>
      <p:pic>
        <p:nvPicPr>
          <p:cNvPr id="20" name="Picture 19" descr="TP_tmp.emf"/>
          <p:cNvPicPr>
            <a:picLocks noChangeAspect="1"/>
          </p:cNvPicPr>
          <p:nvPr>
            <p:custDataLst>
              <p:tags r:id="rId2"/>
            </p:custDataLst>
          </p:nvPr>
        </p:nvPicPr>
        <p:blipFill>
          <a:blip r:embed="rId9" cstate="print"/>
          <a:stretch>
            <a:fillRect/>
          </a:stretch>
        </p:blipFill>
        <p:spPr>
          <a:xfrm>
            <a:off x="4677420" y="1741738"/>
            <a:ext cx="966150" cy="329940"/>
          </a:xfrm>
          <a:prstGeom prst="rect">
            <a:avLst/>
          </a:prstGeom>
        </p:spPr>
      </p:pic>
      <p:pic>
        <p:nvPicPr>
          <p:cNvPr id="22" name="Picture 21" descr="TP_tmp.emf"/>
          <p:cNvPicPr>
            <a:picLocks noChangeAspect="1"/>
          </p:cNvPicPr>
          <p:nvPr>
            <p:custDataLst>
              <p:tags r:id="rId3"/>
            </p:custDataLst>
          </p:nvPr>
        </p:nvPicPr>
        <p:blipFill>
          <a:blip r:embed="rId10" cstate="print"/>
          <a:stretch>
            <a:fillRect/>
          </a:stretch>
        </p:blipFill>
        <p:spPr>
          <a:xfrm>
            <a:off x="785786" y="2000240"/>
            <a:ext cx="1932300" cy="355320"/>
          </a:xfrm>
          <a:prstGeom prst="rect">
            <a:avLst/>
          </a:prstGeom>
        </p:spPr>
      </p:pic>
      <p:pic>
        <p:nvPicPr>
          <p:cNvPr id="24" name="Picture 2"/>
          <p:cNvPicPr>
            <a:picLocks noChangeAspect="1" noChangeArrowheads="1"/>
          </p:cNvPicPr>
          <p:nvPr/>
        </p:nvPicPr>
        <p:blipFill>
          <a:blip r:embed="rId11" cstate="print"/>
          <a:srcRect/>
          <a:stretch>
            <a:fillRect/>
          </a:stretch>
        </p:blipFill>
        <p:spPr bwMode="auto">
          <a:xfrm>
            <a:off x="6929454" y="1714488"/>
            <a:ext cx="857256" cy="335448"/>
          </a:xfrm>
          <a:prstGeom prst="rect">
            <a:avLst/>
          </a:prstGeom>
          <a:noFill/>
          <a:ln w="9525">
            <a:noFill/>
            <a:miter lim="800000"/>
            <a:headEnd/>
            <a:tailEnd/>
          </a:ln>
        </p:spPr>
      </p:pic>
      <p:pic>
        <p:nvPicPr>
          <p:cNvPr id="4098" name="Picture 2"/>
          <p:cNvPicPr>
            <a:picLocks noChangeAspect="1" noChangeArrowheads="1"/>
          </p:cNvPicPr>
          <p:nvPr/>
        </p:nvPicPr>
        <p:blipFill>
          <a:blip r:embed="rId12" cstate="print"/>
          <a:srcRect/>
          <a:stretch>
            <a:fillRect/>
          </a:stretch>
        </p:blipFill>
        <p:spPr bwMode="auto">
          <a:xfrm>
            <a:off x="1690682" y="2377058"/>
            <a:ext cx="5810276" cy="766190"/>
          </a:xfrm>
          <a:prstGeom prst="rect">
            <a:avLst/>
          </a:prstGeom>
          <a:noFill/>
          <a:ln w="9525">
            <a:noFill/>
            <a:miter lim="800000"/>
            <a:headEnd/>
            <a:tailEnd/>
          </a:ln>
        </p:spPr>
      </p:pic>
      <p:pic>
        <p:nvPicPr>
          <p:cNvPr id="27" name="Picture 26" descr="TP_tmp.emf"/>
          <p:cNvPicPr>
            <a:picLocks noChangeAspect="1"/>
          </p:cNvPicPr>
          <p:nvPr>
            <p:custDataLst>
              <p:tags r:id="rId4"/>
            </p:custDataLst>
          </p:nvPr>
        </p:nvPicPr>
        <p:blipFill>
          <a:blip r:embed="rId8" cstate="print"/>
          <a:stretch>
            <a:fillRect/>
          </a:stretch>
        </p:blipFill>
        <p:spPr>
          <a:xfrm>
            <a:off x="1857356" y="3500438"/>
            <a:ext cx="1042426" cy="329940"/>
          </a:xfrm>
          <a:prstGeom prst="rect">
            <a:avLst/>
          </a:prstGeom>
        </p:spPr>
      </p:pic>
      <p:pic>
        <p:nvPicPr>
          <p:cNvPr id="28" name="Picture 27" descr="TP_tmp.emf"/>
          <p:cNvPicPr>
            <a:picLocks noChangeAspect="1"/>
          </p:cNvPicPr>
          <p:nvPr>
            <p:custDataLst>
              <p:tags r:id="rId5"/>
            </p:custDataLst>
          </p:nvPr>
        </p:nvPicPr>
        <p:blipFill>
          <a:blip r:embed="rId9" cstate="print"/>
          <a:stretch>
            <a:fillRect/>
          </a:stretch>
        </p:blipFill>
        <p:spPr>
          <a:xfrm>
            <a:off x="4677420" y="3500438"/>
            <a:ext cx="966150" cy="329940"/>
          </a:xfrm>
          <a:prstGeom prst="rect">
            <a:avLst/>
          </a:prstGeom>
        </p:spPr>
      </p:pic>
      <p:pic>
        <p:nvPicPr>
          <p:cNvPr id="4099" name="Picture 3"/>
          <p:cNvPicPr>
            <a:picLocks noChangeAspect="1" noChangeArrowheads="1"/>
          </p:cNvPicPr>
          <p:nvPr/>
        </p:nvPicPr>
        <p:blipFill>
          <a:blip r:embed="rId13" cstate="print"/>
          <a:srcRect/>
          <a:stretch>
            <a:fillRect/>
          </a:stretch>
        </p:blipFill>
        <p:spPr bwMode="auto">
          <a:xfrm>
            <a:off x="2224082" y="3786190"/>
            <a:ext cx="4348182" cy="595142"/>
          </a:xfrm>
          <a:prstGeom prst="rect">
            <a:avLst/>
          </a:prstGeom>
          <a:noFill/>
          <a:ln w="9525">
            <a:noFill/>
            <a:miter lim="800000"/>
            <a:headEnd/>
            <a:tailEnd/>
          </a:ln>
        </p:spPr>
      </p:pic>
      <p:pic>
        <p:nvPicPr>
          <p:cNvPr id="31" name="Picture 30" descr="TP_tmp.emf"/>
          <p:cNvPicPr>
            <a:picLocks noChangeAspect="1"/>
          </p:cNvPicPr>
          <p:nvPr>
            <p:custDataLst>
              <p:tags r:id="rId6"/>
            </p:custDataLst>
          </p:nvPr>
        </p:nvPicPr>
        <p:blipFill>
          <a:blip r:embed="rId14" cstate="print"/>
          <a:stretch>
            <a:fillRect/>
          </a:stretch>
        </p:blipFill>
        <p:spPr>
          <a:xfrm>
            <a:off x="1428728" y="4624638"/>
            <a:ext cx="635625" cy="304560"/>
          </a:xfrm>
          <a:prstGeom prst="rect">
            <a:avLst/>
          </a:prstGeom>
        </p:spPr>
      </p:pic>
      <p:pic>
        <p:nvPicPr>
          <p:cNvPr id="4100" name="Picture 4"/>
          <p:cNvPicPr>
            <a:picLocks noChangeAspect="1" noChangeArrowheads="1"/>
          </p:cNvPicPr>
          <p:nvPr/>
        </p:nvPicPr>
        <p:blipFill>
          <a:blip r:embed="rId15" cstate="print"/>
          <a:srcRect/>
          <a:stretch>
            <a:fillRect/>
          </a:stretch>
        </p:blipFill>
        <p:spPr bwMode="auto">
          <a:xfrm>
            <a:off x="464339" y="4929200"/>
            <a:ext cx="8536817" cy="714378"/>
          </a:xfrm>
          <a:prstGeom prst="rect">
            <a:avLst/>
          </a:prstGeom>
          <a:noFill/>
          <a:ln w="9525">
            <a:noFill/>
            <a:miter lim="800000"/>
            <a:headEnd/>
            <a:tailEnd/>
          </a:ln>
        </p:spPr>
      </p:pic>
      <p:pic>
        <p:nvPicPr>
          <p:cNvPr id="4102" name="Picture 6"/>
          <p:cNvPicPr>
            <a:picLocks noChangeAspect="1" noChangeArrowheads="1"/>
          </p:cNvPicPr>
          <p:nvPr/>
        </p:nvPicPr>
        <p:blipFill>
          <a:blip r:embed="rId16" cstate="print"/>
          <a:srcRect/>
          <a:stretch>
            <a:fillRect/>
          </a:stretch>
        </p:blipFill>
        <p:spPr bwMode="auto">
          <a:xfrm>
            <a:off x="2347907" y="5929330"/>
            <a:ext cx="3938605" cy="404294"/>
          </a:xfrm>
          <a:prstGeom prst="rect">
            <a:avLst/>
          </a:prstGeom>
          <a:noFill/>
          <a:ln w="9525">
            <a:noFill/>
            <a:miter lim="800000"/>
            <a:headEnd/>
            <a:tailEnd/>
          </a:ln>
        </p:spPr>
      </p:pic>
      <p:sp>
        <p:nvSpPr>
          <p:cNvPr id="36" name="Rectangle 35"/>
          <p:cNvSpPr/>
          <p:nvPr/>
        </p:nvSpPr>
        <p:spPr>
          <a:xfrm>
            <a:off x="7858148" y="6357958"/>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The main transformation</a:t>
            </a:r>
            <a:endParaRPr lang="en-US" sz="5000" b="1" dirty="0">
              <a:latin typeface="Times New Roman" pitchFamily="18" charset="0"/>
              <a:cs typeface="Times New Roman" pitchFamily="18" charset="0"/>
            </a:endParaRPr>
          </a:p>
        </p:txBody>
      </p:sp>
      <p:sp>
        <p:nvSpPr>
          <p:cNvPr id="5" name="Content Placeholder 2"/>
          <p:cNvSpPr>
            <a:spLocks noGrp="1"/>
          </p:cNvSpPr>
          <p:nvPr>
            <p:ph idx="1"/>
          </p:nvPr>
        </p:nvSpPr>
        <p:spPr>
          <a:xfrm>
            <a:off x="457200" y="1285860"/>
            <a:ext cx="8229600" cy="5286412"/>
          </a:xfrm>
        </p:spPr>
        <p:txBody>
          <a:bodyPr>
            <a:normAutofit/>
          </a:bodyPr>
          <a:lstStyle/>
          <a:p>
            <a:pPr algn="l" rtl="0">
              <a:buNone/>
            </a:pPr>
            <a:r>
              <a:rPr lang="en-US" sz="2000" dirty="0" smtClean="0">
                <a:latin typeface="Times New Roman" pitchFamily="18" charset="0"/>
                <a:cs typeface="Times New Roman" pitchFamily="18" charset="0"/>
              </a:rPr>
              <a:t>We may now describe the log space transformation which will transform each connected component of our input graph into an expander.</a:t>
            </a:r>
          </a:p>
          <a:p>
            <a:pPr algn="l" rtl="0">
              <a:buNone/>
            </a:pPr>
            <a:r>
              <a:rPr lang="en-US" sz="2000" b="1" dirty="0" smtClean="0">
                <a:latin typeface="Times New Roman" pitchFamily="18" charset="0"/>
                <a:cs typeface="Times New Roman" pitchFamily="18" charset="0"/>
              </a:rPr>
              <a:t>Definition (main transformation):</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Given the rotation maps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 </a:t>
            </a:r>
            <a:r>
              <a:rPr lang="en-US" sz="2000" dirty="0" smtClean="0">
                <a:latin typeface="cmmi10"/>
                <a:cs typeface="Times New Roman" pitchFamily="18" charset="0"/>
              </a:rPr>
              <a:t>D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-regular graph on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 the transformation      outputs the rotation map of a graph        defined as follows:</a:t>
            </a:r>
          </a:p>
          <a:p>
            <a:pPr lvl="1" algn="l" rtl="0"/>
            <a:r>
              <a:rPr lang="en-US" sz="2000" dirty="0" smtClean="0">
                <a:latin typeface="Times New Roman" pitchFamily="18" charset="0"/>
                <a:cs typeface="Times New Roman" pitchFamily="18" charset="0"/>
              </a:rPr>
              <a:t>Set </a:t>
            </a:r>
            <a:r>
              <a:rPr lang="en-US" sz="2000" dirty="0" smtClean="0">
                <a:latin typeface="cmmi10"/>
                <a:cs typeface="Times New Roman" pitchFamily="18" charset="0"/>
              </a:rPr>
              <a:t>l</a:t>
            </a:r>
            <a:r>
              <a:rPr lang="en-US" sz="2000" dirty="0" smtClean="0">
                <a:latin typeface="Times New Roman" pitchFamily="18" charset="0"/>
                <a:cs typeface="Times New Roman" pitchFamily="18" charset="0"/>
              </a:rPr>
              <a:t> to be the smallest integer such that </a:t>
            </a:r>
          </a:p>
          <a:p>
            <a:pPr lvl="1" algn="l" rtl="0"/>
            <a:r>
              <a:rPr lang="en-US" sz="2000" dirty="0" smtClean="0">
                <a:latin typeface="Times New Roman" pitchFamily="18" charset="0"/>
                <a:cs typeface="Times New Roman" pitchFamily="18" charset="0"/>
              </a:rPr>
              <a:t>Set                 and for </a:t>
            </a:r>
            <a:r>
              <a:rPr lang="en-US" sz="2000" dirty="0" smtClean="0">
                <a:latin typeface="cmmi10"/>
                <a:cs typeface="Times New Roman" pitchFamily="18" charset="0"/>
              </a:rPr>
              <a:t>i</a:t>
            </a:r>
            <a:r>
              <a:rPr lang="en-US" sz="2000" dirty="0" smtClean="0">
                <a:latin typeface="cmmi10"/>
                <a:cs typeface="Times New Roman" pitchFamily="18" charset="0"/>
              </a:rPr>
              <a:t> </a:t>
            </a:r>
            <a:r>
              <a:rPr lang="en-US" sz="2000" dirty="0" smtClean="0">
                <a:latin typeface="cmmi10"/>
                <a:cs typeface="Times New Roman" pitchFamily="18" charset="0"/>
              </a:rPr>
              <a:t>&gt; </a:t>
            </a:r>
            <a:r>
              <a:rPr lang="en-US" sz="2000" dirty="0" smtClean="0">
                <a:latin typeface="Times New Roman" pitchFamily="18" charset="0"/>
                <a:cs typeface="Times New Roman" pitchFamily="18" charset="0"/>
              </a:rPr>
              <a:t>0 define </a:t>
            </a:r>
            <a:r>
              <a:rPr lang="en-US" sz="2000" dirty="0" smtClean="0">
                <a:latin typeface="cmmi10"/>
                <a:cs typeface="Times New Roman" pitchFamily="18" charset="0"/>
              </a:rPr>
              <a:t>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recursively by:</a:t>
            </a:r>
          </a:p>
          <a:p>
            <a:pPr lvl="1" algn="l" rtl="0"/>
            <a:endParaRPr lang="en-US" sz="2000" dirty="0" smtClean="0">
              <a:latin typeface="cmmi10"/>
              <a:cs typeface="Times New Roman" pitchFamily="18" charset="0"/>
            </a:endParaRPr>
          </a:p>
          <a:p>
            <a:pPr lvl="1" algn="l" rtl="0"/>
            <a:r>
              <a:rPr lang="en-US" sz="2000" dirty="0" smtClean="0">
                <a:latin typeface="Times New Roman" pitchFamily="18" charset="0"/>
                <a:cs typeface="Times New Roman" pitchFamily="18" charset="0"/>
              </a:rPr>
              <a:t>Denote                            , and </a:t>
            </a:r>
          </a:p>
          <a:p>
            <a:pPr lvl="1" algn="l" rtl="0">
              <a:buNone/>
            </a:pPr>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It follows by induction that each       is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-regular graph over </a:t>
            </a:r>
          </a:p>
          <a:p>
            <a:pPr algn="l" rtl="0">
              <a:buNone/>
            </a:pPr>
            <a:r>
              <a:rPr lang="en-US" sz="2000" dirty="0" smtClean="0">
                <a:latin typeface="Times New Roman" pitchFamily="18" charset="0"/>
                <a:cs typeface="Times New Roman" pitchFamily="18" charset="0"/>
              </a:rPr>
              <a:t>In addition, if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is constant then                         and       has                vertices.</a:t>
            </a:r>
          </a:p>
          <a:p>
            <a:pPr algn="l" rtl="0">
              <a:buNone/>
            </a:pPr>
            <a:r>
              <a:rPr lang="en-US" sz="2000" dirty="0" smtClean="0">
                <a:latin typeface="Times New Roman" pitchFamily="18" charset="0"/>
                <a:cs typeface="Times New Roman" pitchFamily="18" charset="0"/>
              </a:rPr>
              <a:t>We want to show that when </a:t>
            </a:r>
            <a:r>
              <a:rPr lang="en-US" sz="2000" dirty="0" smtClean="0">
                <a:latin typeface="cmmi10"/>
                <a:cs typeface="Times New Roman" pitchFamily="18" charset="0"/>
              </a:rPr>
              <a:t>H </a:t>
            </a:r>
            <a:r>
              <a:rPr lang="en-US" sz="2000" dirty="0" smtClean="0">
                <a:latin typeface="Times New Roman" pitchFamily="18" charset="0"/>
                <a:cs typeface="Times New Roman" pitchFamily="18" charset="0"/>
              </a:rPr>
              <a:t>is an expander, then      is also an expander.</a:t>
            </a:r>
          </a:p>
        </p:txBody>
      </p:sp>
      <p:pic>
        <p:nvPicPr>
          <p:cNvPr id="27" name="Picture 26" descr="TP_tmp.emf"/>
          <p:cNvPicPr>
            <a:picLocks noChangeAspect="1"/>
          </p:cNvPicPr>
          <p:nvPr>
            <p:custDataLst>
              <p:tags r:id="rId1"/>
            </p:custDataLst>
          </p:nvPr>
        </p:nvPicPr>
        <p:blipFill>
          <a:blip r:embed="rId17" cstate="print"/>
          <a:stretch>
            <a:fillRect/>
          </a:stretch>
        </p:blipFill>
        <p:spPr>
          <a:xfrm>
            <a:off x="4286248" y="2357430"/>
            <a:ext cx="254250" cy="203040"/>
          </a:xfrm>
          <a:prstGeom prst="rect">
            <a:avLst/>
          </a:prstGeom>
        </p:spPr>
      </p:pic>
      <p:pic>
        <p:nvPicPr>
          <p:cNvPr id="29" name="Picture 28" descr="TP_tmp.emf"/>
          <p:cNvPicPr>
            <a:picLocks noChangeAspect="1"/>
          </p:cNvPicPr>
          <p:nvPr>
            <p:custDataLst>
              <p:tags r:id="rId2"/>
            </p:custDataLst>
          </p:nvPr>
        </p:nvPicPr>
        <p:blipFill>
          <a:blip r:embed="rId17" cstate="print"/>
          <a:stretch>
            <a:fillRect/>
          </a:stretch>
        </p:blipFill>
        <p:spPr>
          <a:xfrm>
            <a:off x="2857488" y="2643182"/>
            <a:ext cx="254250" cy="203040"/>
          </a:xfrm>
          <a:prstGeom prst="rect">
            <a:avLst/>
          </a:prstGeom>
        </p:spPr>
      </p:pic>
      <p:pic>
        <p:nvPicPr>
          <p:cNvPr id="31" name="Picture 30" descr="TP_tmp.emf"/>
          <p:cNvPicPr>
            <a:picLocks noChangeAspect="1"/>
          </p:cNvPicPr>
          <p:nvPr>
            <p:custDataLst>
              <p:tags r:id="rId3"/>
            </p:custDataLst>
          </p:nvPr>
        </p:nvPicPr>
        <p:blipFill>
          <a:blip r:embed="rId18" cstate="print"/>
          <a:stretch>
            <a:fillRect/>
          </a:stretch>
        </p:blipFill>
        <p:spPr>
          <a:xfrm>
            <a:off x="5214942" y="2714620"/>
            <a:ext cx="279676" cy="253800"/>
          </a:xfrm>
          <a:prstGeom prst="rect">
            <a:avLst/>
          </a:prstGeom>
        </p:spPr>
      </p:pic>
      <p:pic>
        <p:nvPicPr>
          <p:cNvPr id="33" name="Picture 32" descr="TP_tmp.emf"/>
          <p:cNvPicPr>
            <a:picLocks noChangeAspect="1"/>
          </p:cNvPicPr>
          <p:nvPr>
            <p:custDataLst>
              <p:tags r:id="rId4"/>
            </p:custDataLst>
          </p:nvPr>
        </p:nvPicPr>
        <p:blipFill>
          <a:blip r:embed="rId19" cstate="print"/>
          <a:stretch>
            <a:fillRect/>
          </a:stretch>
        </p:blipFill>
        <p:spPr>
          <a:xfrm>
            <a:off x="1480818" y="3000372"/>
            <a:ext cx="305100" cy="304560"/>
          </a:xfrm>
          <a:prstGeom prst="rect">
            <a:avLst/>
          </a:prstGeom>
        </p:spPr>
      </p:pic>
      <p:pic>
        <p:nvPicPr>
          <p:cNvPr id="35" name="Picture 34" descr="TP_tmp.emf"/>
          <p:cNvPicPr>
            <a:picLocks noChangeAspect="1"/>
          </p:cNvPicPr>
          <p:nvPr>
            <p:custDataLst>
              <p:tags r:id="rId5"/>
            </p:custDataLst>
          </p:nvPr>
        </p:nvPicPr>
        <p:blipFill>
          <a:blip r:embed="rId20" cstate="print"/>
          <a:stretch>
            <a:fillRect/>
          </a:stretch>
        </p:blipFill>
        <p:spPr>
          <a:xfrm>
            <a:off x="5274472" y="3286124"/>
            <a:ext cx="2440800" cy="406080"/>
          </a:xfrm>
          <a:prstGeom prst="rect">
            <a:avLst/>
          </a:prstGeom>
        </p:spPr>
      </p:pic>
      <p:pic>
        <p:nvPicPr>
          <p:cNvPr id="37" name="Picture 36" descr="TP_tmp.emf"/>
          <p:cNvPicPr>
            <a:picLocks noChangeAspect="1"/>
          </p:cNvPicPr>
          <p:nvPr>
            <p:custDataLst>
              <p:tags r:id="rId6"/>
            </p:custDataLst>
          </p:nvPr>
        </p:nvPicPr>
        <p:blipFill>
          <a:blip r:embed="rId21" cstate="print"/>
          <a:stretch>
            <a:fillRect/>
          </a:stretch>
        </p:blipFill>
        <p:spPr>
          <a:xfrm>
            <a:off x="1571604" y="3767382"/>
            <a:ext cx="966150" cy="304560"/>
          </a:xfrm>
          <a:prstGeom prst="rect">
            <a:avLst/>
          </a:prstGeom>
        </p:spPr>
      </p:pic>
      <p:pic>
        <p:nvPicPr>
          <p:cNvPr id="39" name="Picture 38" descr="TP_tmp.emf"/>
          <p:cNvPicPr>
            <a:picLocks noChangeAspect="1"/>
          </p:cNvPicPr>
          <p:nvPr>
            <p:custDataLst>
              <p:tags r:id="rId7"/>
            </p:custDataLst>
          </p:nvPr>
        </p:nvPicPr>
        <p:blipFill>
          <a:blip r:embed="rId22" cstate="print"/>
          <a:stretch>
            <a:fillRect/>
          </a:stretch>
        </p:blipFill>
        <p:spPr>
          <a:xfrm>
            <a:off x="4741541" y="3714752"/>
            <a:ext cx="330525" cy="304559"/>
          </a:xfrm>
          <a:prstGeom prst="rect">
            <a:avLst/>
          </a:prstGeom>
        </p:spPr>
      </p:pic>
      <p:pic>
        <p:nvPicPr>
          <p:cNvPr id="5122" name="Picture 2"/>
          <p:cNvPicPr>
            <a:picLocks noChangeAspect="1" noChangeArrowheads="1"/>
          </p:cNvPicPr>
          <p:nvPr/>
        </p:nvPicPr>
        <p:blipFill>
          <a:blip r:embed="rId23" cstate="print"/>
          <a:srcRect/>
          <a:stretch>
            <a:fillRect/>
          </a:stretch>
        </p:blipFill>
        <p:spPr bwMode="auto">
          <a:xfrm>
            <a:off x="3428992" y="4000504"/>
            <a:ext cx="2381254" cy="476250"/>
          </a:xfrm>
          <a:prstGeom prst="rect">
            <a:avLst/>
          </a:prstGeom>
          <a:noFill/>
          <a:ln w="9525">
            <a:noFill/>
            <a:miter lim="800000"/>
            <a:headEnd/>
            <a:tailEnd/>
          </a:ln>
        </p:spPr>
      </p:pic>
      <p:pic>
        <p:nvPicPr>
          <p:cNvPr id="44" name="Picture 43" descr="TP_tmp.emf"/>
          <p:cNvPicPr>
            <a:picLocks noChangeAspect="1"/>
          </p:cNvPicPr>
          <p:nvPr>
            <p:custDataLst>
              <p:tags r:id="rId8"/>
            </p:custDataLst>
          </p:nvPr>
        </p:nvPicPr>
        <p:blipFill>
          <a:blip r:embed="rId24" cstate="print"/>
          <a:stretch>
            <a:fillRect/>
          </a:stretch>
        </p:blipFill>
        <p:spPr>
          <a:xfrm>
            <a:off x="2000232" y="4456382"/>
            <a:ext cx="1652626" cy="329940"/>
          </a:xfrm>
          <a:prstGeom prst="rect">
            <a:avLst/>
          </a:prstGeom>
        </p:spPr>
      </p:pic>
      <p:pic>
        <p:nvPicPr>
          <p:cNvPr id="46" name="Picture 45" descr="TP_tmp.emf"/>
          <p:cNvPicPr>
            <a:picLocks noChangeAspect="1"/>
          </p:cNvPicPr>
          <p:nvPr>
            <p:custDataLst>
              <p:tags r:id="rId9"/>
            </p:custDataLst>
          </p:nvPr>
        </p:nvPicPr>
        <p:blipFill>
          <a:blip r:embed="rId25" cstate="print"/>
          <a:stretch>
            <a:fillRect/>
          </a:stretch>
        </p:blipFill>
        <p:spPr>
          <a:xfrm>
            <a:off x="4256109" y="4456382"/>
            <a:ext cx="1601775" cy="329940"/>
          </a:xfrm>
          <a:prstGeom prst="rect">
            <a:avLst/>
          </a:prstGeom>
        </p:spPr>
      </p:pic>
      <p:pic>
        <p:nvPicPr>
          <p:cNvPr id="48" name="Picture 47" descr="TP_tmp.emf"/>
          <p:cNvPicPr>
            <a:picLocks noChangeAspect="1"/>
          </p:cNvPicPr>
          <p:nvPr>
            <p:custDataLst>
              <p:tags r:id="rId10"/>
            </p:custDataLst>
          </p:nvPr>
        </p:nvPicPr>
        <p:blipFill>
          <a:blip r:embed="rId26" cstate="print"/>
          <a:stretch>
            <a:fillRect/>
          </a:stretch>
        </p:blipFill>
        <p:spPr>
          <a:xfrm>
            <a:off x="3884285" y="5196143"/>
            <a:ext cx="330525" cy="304559"/>
          </a:xfrm>
          <a:prstGeom prst="rect">
            <a:avLst/>
          </a:prstGeom>
        </p:spPr>
      </p:pic>
      <p:pic>
        <p:nvPicPr>
          <p:cNvPr id="49" name="Picture 48" descr="TP_tmp.emf"/>
          <p:cNvPicPr>
            <a:picLocks noChangeAspect="1"/>
          </p:cNvPicPr>
          <p:nvPr>
            <p:custDataLst>
              <p:tags r:id="rId11"/>
            </p:custDataLst>
          </p:nvPr>
        </p:nvPicPr>
        <p:blipFill>
          <a:blip r:embed="rId17" cstate="print"/>
          <a:stretch>
            <a:fillRect/>
          </a:stretch>
        </p:blipFill>
        <p:spPr>
          <a:xfrm>
            <a:off x="4889254" y="5154786"/>
            <a:ext cx="254250" cy="203040"/>
          </a:xfrm>
          <a:prstGeom prst="rect">
            <a:avLst/>
          </a:prstGeom>
        </p:spPr>
      </p:pic>
      <p:pic>
        <p:nvPicPr>
          <p:cNvPr id="5124" name="Picture 4"/>
          <p:cNvPicPr>
            <a:picLocks noChangeAspect="1" noChangeArrowheads="1"/>
          </p:cNvPicPr>
          <p:nvPr/>
        </p:nvPicPr>
        <p:blipFill>
          <a:blip r:embed="rId27" cstate="print"/>
          <a:srcRect/>
          <a:stretch>
            <a:fillRect/>
          </a:stretch>
        </p:blipFill>
        <p:spPr bwMode="auto">
          <a:xfrm>
            <a:off x="7215205" y="5143512"/>
            <a:ext cx="1636161" cy="357190"/>
          </a:xfrm>
          <a:prstGeom prst="rect">
            <a:avLst/>
          </a:prstGeom>
          <a:noFill/>
          <a:ln w="9525">
            <a:noFill/>
            <a:miter lim="800000"/>
            <a:headEnd/>
            <a:tailEnd/>
          </a:ln>
        </p:spPr>
      </p:pic>
      <p:pic>
        <p:nvPicPr>
          <p:cNvPr id="53" name="Picture 52" descr="TP_tmp.emf"/>
          <p:cNvPicPr>
            <a:picLocks noChangeAspect="1"/>
          </p:cNvPicPr>
          <p:nvPr>
            <p:custDataLst>
              <p:tags r:id="rId12"/>
            </p:custDataLst>
          </p:nvPr>
        </p:nvPicPr>
        <p:blipFill>
          <a:blip r:embed="rId28" cstate="print"/>
          <a:stretch>
            <a:fillRect/>
          </a:stretch>
        </p:blipFill>
        <p:spPr>
          <a:xfrm>
            <a:off x="3929058" y="5572140"/>
            <a:ext cx="1449225" cy="329940"/>
          </a:xfrm>
          <a:prstGeom prst="rect">
            <a:avLst/>
          </a:prstGeom>
        </p:spPr>
      </p:pic>
      <p:pic>
        <p:nvPicPr>
          <p:cNvPr id="54" name="Picture 53" descr="TP_tmp.emf"/>
          <p:cNvPicPr>
            <a:picLocks noChangeAspect="1"/>
          </p:cNvPicPr>
          <p:nvPr>
            <p:custDataLst>
              <p:tags r:id="rId13"/>
            </p:custDataLst>
          </p:nvPr>
        </p:nvPicPr>
        <p:blipFill>
          <a:blip r:embed="rId19" cstate="print"/>
          <a:stretch>
            <a:fillRect/>
          </a:stretch>
        </p:blipFill>
        <p:spPr>
          <a:xfrm>
            <a:off x="5857884" y="5572140"/>
            <a:ext cx="305100" cy="304560"/>
          </a:xfrm>
          <a:prstGeom prst="rect">
            <a:avLst/>
          </a:prstGeom>
        </p:spPr>
      </p:pic>
      <p:pic>
        <p:nvPicPr>
          <p:cNvPr id="57" name="Picture 56" descr="TP_tmp.emf"/>
          <p:cNvPicPr>
            <a:picLocks noChangeAspect="1"/>
          </p:cNvPicPr>
          <p:nvPr>
            <p:custDataLst>
              <p:tags r:id="rId14"/>
            </p:custDataLst>
          </p:nvPr>
        </p:nvPicPr>
        <p:blipFill>
          <a:blip r:embed="rId29" cstate="print"/>
          <a:stretch>
            <a:fillRect/>
          </a:stretch>
        </p:blipFill>
        <p:spPr>
          <a:xfrm>
            <a:off x="6631670" y="5572140"/>
            <a:ext cx="940726" cy="329940"/>
          </a:xfrm>
          <a:prstGeom prst="rect">
            <a:avLst/>
          </a:prstGeom>
        </p:spPr>
      </p:pic>
      <p:pic>
        <p:nvPicPr>
          <p:cNvPr id="59" name="Picture 58" descr="TP_tmp.emf"/>
          <p:cNvPicPr>
            <a:picLocks noChangeAspect="1"/>
          </p:cNvPicPr>
          <p:nvPr>
            <p:custDataLst>
              <p:tags r:id="rId15"/>
            </p:custDataLst>
          </p:nvPr>
        </p:nvPicPr>
        <p:blipFill>
          <a:blip r:embed="rId19" cstate="print"/>
          <a:stretch>
            <a:fillRect/>
          </a:stretch>
        </p:blipFill>
        <p:spPr>
          <a:xfrm>
            <a:off x="5767098" y="5910522"/>
            <a:ext cx="305100" cy="3045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The main transformation</a:t>
            </a:r>
            <a:endParaRPr lang="en-US" sz="5000" b="1" dirty="0">
              <a:latin typeface="Times New Roman" pitchFamily="18" charset="0"/>
              <a:cs typeface="Times New Roman" pitchFamily="18" charset="0"/>
            </a:endParaRPr>
          </a:p>
        </p:txBody>
      </p:sp>
      <p:sp>
        <p:nvSpPr>
          <p:cNvPr id="5" name="Content Placeholder 2"/>
          <p:cNvSpPr>
            <a:spLocks noGrp="1"/>
          </p:cNvSpPr>
          <p:nvPr>
            <p:ph idx="1"/>
          </p:nvPr>
        </p:nvSpPr>
        <p:spPr>
          <a:xfrm>
            <a:off x="457200" y="1285860"/>
            <a:ext cx="8229600" cy="5286412"/>
          </a:xfrm>
        </p:spPr>
        <p:txBody>
          <a:bodyPr>
            <a:normAutofit/>
          </a:bodyPr>
          <a:lstStyle/>
          <a:p>
            <a:pPr algn="l" rtl="0">
              <a:buNone/>
            </a:pPr>
            <a:r>
              <a:rPr lang="en-US" sz="2000" b="1" dirty="0" smtClean="0">
                <a:latin typeface="Times New Roman" pitchFamily="18" charset="0"/>
                <a:cs typeface="Times New Roman" pitchFamily="18" charset="0"/>
              </a:rPr>
              <a:t>Lemma 8:</a:t>
            </a:r>
          </a:p>
          <a:p>
            <a:pPr algn="l" rtl="0">
              <a:buNone/>
            </a:pPr>
            <a:r>
              <a:rPr lang="en-US" sz="2000" dirty="0" smtClean="0">
                <a:latin typeface="Times New Roman" pitchFamily="18" charset="0"/>
                <a:cs typeface="Times New Roman" pitchFamily="18" charset="0"/>
              </a:rPr>
              <a:t>	Let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be the inputs of     . If                       and G is connected and non-bipartite then                                  .</a:t>
            </a:r>
          </a:p>
          <a:p>
            <a:pPr algn="l" rtl="0">
              <a:buNone/>
            </a:pPr>
            <a:r>
              <a:rPr lang="en-US" sz="2000" b="1" dirty="0" smtClean="0">
                <a:latin typeface="Times New Roman" pitchFamily="18" charset="0"/>
                <a:cs typeface="Times New Roman" pitchFamily="18" charset="0"/>
              </a:rPr>
              <a:t>Proof:</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By lemma 4,                                     . </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Therefore, by definition of  </a:t>
            </a:r>
            <a:r>
              <a:rPr lang="en-US" sz="2000" dirty="0" smtClean="0">
                <a:latin typeface="cmmi10"/>
                <a:cs typeface="Times New Roman" pitchFamily="18" charset="0"/>
              </a:rPr>
              <a:t>l</a:t>
            </a:r>
            <a:r>
              <a:rPr lang="en-US" sz="2000" dirty="0" smtClean="0">
                <a:latin typeface="Times New Roman" pitchFamily="18" charset="0"/>
                <a:cs typeface="Times New Roman" pitchFamily="18" charset="0"/>
              </a:rPr>
              <a:t>, it is enough to show that for all </a:t>
            </a:r>
            <a:r>
              <a:rPr lang="en-US" sz="2000" dirty="0" smtClean="0">
                <a:latin typeface="cmmi10"/>
                <a:cs typeface="Times New Roman" pitchFamily="18" charset="0"/>
              </a:rPr>
              <a:t>i</a:t>
            </a:r>
            <a:r>
              <a:rPr lang="en-US" sz="2000" dirty="0" smtClean="0">
                <a:latin typeface="Times New Roman" pitchFamily="18" charset="0"/>
                <a:cs typeface="Times New Roman" pitchFamily="18" charset="0"/>
              </a:rPr>
              <a:t> </a:t>
            </a:r>
            <a:r>
              <a:rPr lang="en-US" sz="2000" dirty="0" smtClean="0">
                <a:latin typeface="cmmi10"/>
                <a:cs typeface="Times New Roman" pitchFamily="18" charset="0"/>
              </a:rPr>
              <a:t>&gt;</a:t>
            </a:r>
            <a:r>
              <a:rPr lang="en-US" sz="2000" dirty="0" smtClean="0">
                <a:latin typeface="Times New Roman" pitchFamily="18" charset="0"/>
                <a:cs typeface="Times New Roman" pitchFamily="18" charset="0"/>
              </a:rPr>
              <a:t> 0, </a:t>
            </a:r>
          </a:p>
          <a:p>
            <a:pPr algn="l" rtl="0">
              <a:buNone/>
            </a:pP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Denote                        .</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By corollary 7,                         </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Therefore, by proposition 5, </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Now, if                then                                       .</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Otherwise,                                         and therefore </a:t>
            </a:r>
          </a:p>
          <a:p>
            <a:pPr algn="l" rtl="0">
              <a:buNone/>
            </a:pPr>
            <a:r>
              <a:rPr lang="en-US" sz="2000" b="1"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algn="l" rtl="0">
              <a:buNone/>
            </a:pPr>
            <a:endParaRPr lang="en-US" sz="2000" b="1"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p:txBody>
      </p:sp>
      <p:pic>
        <p:nvPicPr>
          <p:cNvPr id="24" name="Picture 23" descr="TP_tmp.emf"/>
          <p:cNvPicPr>
            <a:picLocks noChangeAspect="1"/>
          </p:cNvPicPr>
          <p:nvPr>
            <p:custDataLst>
              <p:tags r:id="rId1"/>
            </p:custDataLst>
          </p:nvPr>
        </p:nvPicPr>
        <p:blipFill>
          <a:blip r:embed="rId13" cstate="print"/>
          <a:stretch>
            <a:fillRect/>
          </a:stretch>
        </p:blipFill>
        <p:spPr>
          <a:xfrm>
            <a:off x="3795979" y="1714488"/>
            <a:ext cx="279676" cy="253800"/>
          </a:xfrm>
          <a:prstGeom prst="rect">
            <a:avLst/>
          </a:prstGeom>
        </p:spPr>
      </p:pic>
      <p:pic>
        <p:nvPicPr>
          <p:cNvPr id="26" name="Picture 25" descr="TP_tmp.emf"/>
          <p:cNvPicPr>
            <a:picLocks noChangeAspect="1"/>
          </p:cNvPicPr>
          <p:nvPr>
            <p:custDataLst>
              <p:tags r:id="rId2"/>
            </p:custDataLst>
          </p:nvPr>
        </p:nvPicPr>
        <p:blipFill>
          <a:blip r:embed="rId14" cstate="print"/>
          <a:stretch>
            <a:fillRect/>
          </a:stretch>
        </p:blipFill>
        <p:spPr>
          <a:xfrm>
            <a:off x="4438921" y="1714488"/>
            <a:ext cx="1347525" cy="329940"/>
          </a:xfrm>
          <a:prstGeom prst="rect">
            <a:avLst/>
          </a:prstGeom>
        </p:spPr>
      </p:pic>
      <p:pic>
        <p:nvPicPr>
          <p:cNvPr id="28" name="Picture 27" descr="TP_tmp.emf"/>
          <p:cNvPicPr>
            <a:picLocks noChangeAspect="1"/>
          </p:cNvPicPr>
          <p:nvPr>
            <p:custDataLst>
              <p:tags r:id="rId3"/>
            </p:custDataLst>
          </p:nvPr>
        </p:nvPicPr>
        <p:blipFill>
          <a:blip r:embed="rId15" cstate="print"/>
          <a:stretch>
            <a:fillRect/>
          </a:stretch>
        </p:blipFill>
        <p:spPr>
          <a:xfrm>
            <a:off x="2714612" y="2027490"/>
            <a:ext cx="2059426" cy="329940"/>
          </a:xfrm>
          <a:prstGeom prst="rect">
            <a:avLst/>
          </a:prstGeom>
        </p:spPr>
      </p:pic>
      <p:pic>
        <p:nvPicPr>
          <p:cNvPr id="32" name="Picture 31" descr="TP_tmp.emf"/>
          <p:cNvPicPr>
            <a:picLocks noChangeAspect="1"/>
          </p:cNvPicPr>
          <p:nvPr>
            <p:custDataLst>
              <p:tags r:id="rId4"/>
            </p:custDataLst>
          </p:nvPr>
        </p:nvPicPr>
        <p:blipFill>
          <a:blip r:embed="rId16" cstate="print"/>
          <a:stretch>
            <a:fillRect/>
          </a:stretch>
        </p:blipFill>
        <p:spPr>
          <a:xfrm>
            <a:off x="2212312" y="2714620"/>
            <a:ext cx="2288250" cy="355320"/>
          </a:xfrm>
          <a:prstGeom prst="rect">
            <a:avLst/>
          </a:prstGeom>
        </p:spPr>
      </p:pic>
      <p:pic>
        <p:nvPicPr>
          <p:cNvPr id="54" name="Picture 53" descr="TP_tmp.emf"/>
          <p:cNvPicPr>
            <a:picLocks noChangeAspect="1"/>
          </p:cNvPicPr>
          <p:nvPr>
            <p:custDataLst>
              <p:tags r:id="rId5"/>
            </p:custDataLst>
          </p:nvPr>
        </p:nvPicPr>
        <p:blipFill>
          <a:blip r:embed="rId17" cstate="print"/>
          <a:stretch>
            <a:fillRect/>
          </a:stretch>
        </p:blipFill>
        <p:spPr>
          <a:xfrm>
            <a:off x="842959" y="3429000"/>
            <a:ext cx="3228975" cy="355320"/>
          </a:xfrm>
          <a:prstGeom prst="rect">
            <a:avLst/>
          </a:prstGeom>
        </p:spPr>
      </p:pic>
      <p:pic>
        <p:nvPicPr>
          <p:cNvPr id="56" name="Picture 55" descr="TP_tmp.emf"/>
          <p:cNvPicPr>
            <a:picLocks noChangeAspect="1"/>
          </p:cNvPicPr>
          <p:nvPr>
            <p:custDataLst>
              <p:tags r:id="rId6"/>
            </p:custDataLst>
          </p:nvPr>
        </p:nvPicPr>
        <p:blipFill>
          <a:blip r:embed="rId18" cstate="print"/>
          <a:stretch>
            <a:fillRect/>
          </a:stretch>
        </p:blipFill>
        <p:spPr>
          <a:xfrm>
            <a:off x="5143504" y="3500438"/>
            <a:ext cx="1398375" cy="329940"/>
          </a:xfrm>
          <a:prstGeom prst="rect">
            <a:avLst/>
          </a:prstGeom>
        </p:spPr>
      </p:pic>
      <p:pic>
        <p:nvPicPr>
          <p:cNvPr id="6146" name="Picture 2"/>
          <p:cNvPicPr>
            <a:picLocks noChangeAspect="1" noChangeArrowheads="1"/>
          </p:cNvPicPr>
          <p:nvPr/>
        </p:nvPicPr>
        <p:blipFill>
          <a:blip r:embed="rId19" cstate="print"/>
          <a:srcRect/>
          <a:stretch>
            <a:fillRect/>
          </a:stretch>
        </p:blipFill>
        <p:spPr bwMode="auto">
          <a:xfrm>
            <a:off x="2643174" y="3806034"/>
            <a:ext cx="1214446" cy="337346"/>
          </a:xfrm>
          <a:prstGeom prst="rect">
            <a:avLst/>
          </a:prstGeom>
          <a:noFill/>
          <a:ln w="9525">
            <a:noFill/>
            <a:miter lim="800000"/>
            <a:headEnd/>
            <a:tailEnd/>
          </a:ln>
        </p:spPr>
      </p:pic>
      <p:pic>
        <p:nvPicPr>
          <p:cNvPr id="59" name="Picture 58" descr="TP_tmp.emf"/>
          <p:cNvPicPr>
            <a:picLocks noChangeAspect="1"/>
          </p:cNvPicPr>
          <p:nvPr>
            <p:custDataLst>
              <p:tags r:id="rId7"/>
            </p:custDataLst>
          </p:nvPr>
        </p:nvPicPr>
        <p:blipFill>
          <a:blip r:embed="rId20" cstate="print"/>
          <a:stretch>
            <a:fillRect/>
          </a:stretch>
        </p:blipFill>
        <p:spPr>
          <a:xfrm>
            <a:off x="2428860" y="3857628"/>
            <a:ext cx="203400" cy="253800"/>
          </a:xfrm>
          <a:prstGeom prst="rect">
            <a:avLst/>
          </a:prstGeom>
        </p:spPr>
      </p:pic>
      <p:pic>
        <p:nvPicPr>
          <p:cNvPr id="61" name="Picture 60" descr="TP_tmp.emf"/>
          <p:cNvPicPr>
            <a:picLocks noChangeAspect="1"/>
          </p:cNvPicPr>
          <p:nvPr>
            <p:custDataLst>
              <p:tags r:id="rId8"/>
            </p:custDataLst>
          </p:nvPr>
        </p:nvPicPr>
        <p:blipFill>
          <a:blip r:embed="rId21" cstate="print"/>
          <a:stretch>
            <a:fillRect/>
          </a:stretch>
        </p:blipFill>
        <p:spPr>
          <a:xfrm>
            <a:off x="3857620" y="3857628"/>
            <a:ext cx="1906876" cy="329940"/>
          </a:xfrm>
          <a:prstGeom prst="rect">
            <a:avLst/>
          </a:prstGeom>
        </p:spPr>
      </p:pic>
      <p:pic>
        <p:nvPicPr>
          <p:cNvPr id="63" name="Picture 62" descr="TP_tmp.emf"/>
          <p:cNvPicPr>
            <a:picLocks noChangeAspect="1"/>
          </p:cNvPicPr>
          <p:nvPr>
            <p:custDataLst>
              <p:tags r:id="rId9"/>
            </p:custDataLst>
          </p:nvPr>
        </p:nvPicPr>
        <p:blipFill>
          <a:blip r:embed="rId22" cstate="print"/>
          <a:stretch>
            <a:fillRect/>
          </a:stretch>
        </p:blipFill>
        <p:spPr>
          <a:xfrm>
            <a:off x="5786446" y="3857628"/>
            <a:ext cx="1906876" cy="329940"/>
          </a:xfrm>
          <a:prstGeom prst="rect">
            <a:avLst/>
          </a:prstGeom>
        </p:spPr>
      </p:pic>
      <p:pic>
        <p:nvPicPr>
          <p:cNvPr id="6149" name="Picture 5"/>
          <p:cNvPicPr>
            <a:picLocks noChangeAspect="1" noChangeArrowheads="1"/>
          </p:cNvPicPr>
          <p:nvPr/>
        </p:nvPicPr>
        <p:blipFill>
          <a:blip r:embed="rId23" cstate="print"/>
          <a:srcRect/>
          <a:stretch>
            <a:fillRect/>
          </a:stretch>
        </p:blipFill>
        <p:spPr bwMode="auto">
          <a:xfrm>
            <a:off x="3714744" y="4214819"/>
            <a:ext cx="3000396" cy="320200"/>
          </a:xfrm>
          <a:prstGeom prst="rect">
            <a:avLst/>
          </a:prstGeom>
          <a:noFill/>
          <a:ln w="9525">
            <a:noFill/>
            <a:miter lim="800000"/>
            <a:headEnd/>
            <a:tailEnd/>
          </a:ln>
        </p:spPr>
      </p:pic>
      <p:pic>
        <p:nvPicPr>
          <p:cNvPr id="68" name="Picture 67" descr="TP_tmp.emf"/>
          <p:cNvPicPr>
            <a:picLocks noChangeAspect="1"/>
          </p:cNvPicPr>
          <p:nvPr>
            <p:custDataLst>
              <p:tags r:id="rId10"/>
            </p:custDataLst>
          </p:nvPr>
        </p:nvPicPr>
        <p:blipFill>
          <a:blip r:embed="rId24" cstate="print"/>
          <a:stretch>
            <a:fillRect/>
          </a:stretch>
        </p:blipFill>
        <p:spPr>
          <a:xfrm>
            <a:off x="1643042" y="4599258"/>
            <a:ext cx="915300" cy="329940"/>
          </a:xfrm>
          <a:prstGeom prst="rect">
            <a:avLst/>
          </a:prstGeom>
        </p:spPr>
      </p:pic>
      <p:pic>
        <p:nvPicPr>
          <p:cNvPr id="70" name="Picture 69" descr="TP_tmp.emf"/>
          <p:cNvPicPr>
            <a:picLocks noChangeAspect="1"/>
          </p:cNvPicPr>
          <p:nvPr>
            <p:custDataLst>
              <p:tags r:id="rId11"/>
            </p:custDataLst>
          </p:nvPr>
        </p:nvPicPr>
        <p:blipFill>
          <a:blip r:embed="rId25" cstate="print"/>
          <a:stretch>
            <a:fillRect/>
          </a:stretch>
        </p:blipFill>
        <p:spPr>
          <a:xfrm>
            <a:off x="3071802" y="4572008"/>
            <a:ext cx="2415376" cy="355320"/>
          </a:xfrm>
          <a:prstGeom prst="rect">
            <a:avLst/>
          </a:prstGeom>
        </p:spPr>
      </p:pic>
      <p:pic>
        <p:nvPicPr>
          <p:cNvPr id="6150" name="Picture 6"/>
          <p:cNvPicPr>
            <a:picLocks noChangeAspect="1" noChangeArrowheads="1"/>
          </p:cNvPicPr>
          <p:nvPr/>
        </p:nvPicPr>
        <p:blipFill>
          <a:blip r:embed="rId26" cstate="print"/>
          <a:srcRect/>
          <a:stretch>
            <a:fillRect/>
          </a:stretch>
        </p:blipFill>
        <p:spPr bwMode="auto">
          <a:xfrm>
            <a:off x="1966312" y="4929198"/>
            <a:ext cx="2462812" cy="300038"/>
          </a:xfrm>
          <a:prstGeom prst="rect">
            <a:avLst/>
          </a:prstGeom>
          <a:noFill/>
          <a:ln w="9525">
            <a:noFill/>
            <a:miter lim="800000"/>
            <a:headEnd/>
            <a:tailEnd/>
          </a:ln>
        </p:spPr>
      </p:pic>
      <p:pic>
        <p:nvPicPr>
          <p:cNvPr id="6151" name="Picture 7"/>
          <p:cNvPicPr>
            <a:picLocks noChangeAspect="1" noChangeArrowheads="1"/>
          </p:cNvPicPr>
          <p:nvPr/>
        </p:nvPicPr>
        <p:blipFill>
          <a:blip r:embed="rId27" cstate="print"/>
          <a:srcRect/>
          <a:stretch>
            <a:fillRect/>
          </a:stretch>
        </p:blipFill>
        <p:spPr bwMode="auto">
          <a:xfrm>
            <a:off x="5929322" y="4945931"/>
            <a:ext cx="1357321" cy="269019"/>
          </a:xfrm>
          <a:prstGeom prst="rect">
            <a:avLst/>
          </a:prstGeom>
          <a:noFill/>
          <a:ln w="9525">
            <a:noFill/>
            <a:miter lim="800000"/>
            <a:headEnd/>
            <a:tailEnd/>
          </a:ln>
        </p:spPr>
      </p:pic>
      <p:sp>
        <p:nvSpPr>
          <p:cNvPr id="73" name="Rectangle 72"/>
          <p:cNvSpPr/>
          <p:nvPr/>
        </p:nvSpPr>
        <p:spPr>
          <a:xfrm>
            <a:off x="7429520" y="5286388"/>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tx2"/>
                </a:solidFill>
                <a:effectLst/>
                <a:uLnTx/>
                <a:uFillTx/>
                <a:latin typeface="Times New Roman" pitchFamily="18" charset="0"/>
                <a:ea typeface="+mj-ea"/>
                <a:cs typeface="Times New Roman" pitchFamily="18" charset="0"/>
              </a:rPr>
              <a:t>The main transformation</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Content Placeholder 2"/>
          <p:cNvSpPr>
            <a:spLocks noGrp="1"/>
          </p:cNvSpPr>
          <p:nvPr>
            <p:ph idx="1"/>
          </p:nvPr>
        </p:nvSpPr>
        <p:spPr>
          <a:xfrm>
            <a:off x="457200" y="1285860"/>
            <a:ext cx="8229600" cy="5286412"/>
          </a:xfrm>
        </p:spPr>
        <p:txBody>
          <a:bodyPr>
            <a:normAutofit/>
          </a:bodyPr>
          <a:lstStyle/>
          <a:p>
            <a:pPr algn="l" rtl="0">
              <a:buNone/>
            </a:pPr>
            <a:r>
              <a:rPr lang="en-US" sz="2000" dirty="0" smtClean="0">
                <a:latin typeface="Times New Roman" pitchFamily="18" charset="0"/>
                <a:cs typeface="Times New Roman" pitchFamily="18" charset="0"/>
              </a:rPr>
              <a:t>So far, we’ve only considered how      operates on connected graphs. In USTCON, our input graph need not be connected, but we’re only really interested in the connected component which contains s. We’d like to argue that       operates separately on each connected component.</a:t>
            </a:r>
          </a:p>
          <a:p>
            <a:pPr algn="l" rtl="0">
              <a:buNone/>
            </a:pPr>
            <a:r>
              <a:rPr lang="en-US" sz="2000" b="1" dirty="0" smtClean="0">
                <a:latin typeface="Times New Roman" pitchFamily="18" charset="0"/>
                <a:cs typeface="Times New Roman" pitchFamily="18" charset="0"/>
              </a:rPr>
              <a:t>Lemma 9:</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Let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be the inputs of     . </a:t>
            </a:r>
            <a:r>
              <a:rPr lang="en-US" sz="2000" dirty="0" smtClean="0">
                <a:latin typeface="Times New Roman" pitchFamily="18" charset="0"/>
                <a:cs typeface="Times New Roman" pitchFamily="18" charset="0"/>
              </a:rPr>
              <a:t>If                 is a connected component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then </a:t>
            </a:r>
          </a:p>
          <a:p>
            <a:pPr algn="l" rtl="0">
              <a:buNone/>
            </a:pPr>
            <a:r>
              <a:rPr lang="en-US" sz="2000" b="1" dirty="0" smtClean="0">
                <a:latin typeface="Times New Roman" pitchFamily="18" charset="0"/>
                <a:cs typeface="Times New Roman" pitchFamily="18" charset="0"/>
              </a:rPr>
              <a:t>Proof:</a:t>
            </a:r>
          </a:p>
          <a:p>
            <a:pPr algn="l" rtl="0">
              <a:buNone/>
            </a:pP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consists of taking powers and zig-zag products, both operations which operate separately on connected components (proof by induction).</a:t>
            </a:r>
          </a:p>
          <a:p>
            <a:pPr algn="l" rtl="0">
              <a:buNone/>
            </a:pPr>
            <a:endParaRPr lang="en-US" sz="2000" b="1"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Before we proceed to put everything together, we still need to show that the transformation is log space (when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is constant).</a:t>
            </a:r>
          </a:p>
        </p:txBody>
      </p:sp>
      <p:pic>
        <p:nvPicPr>
          <p:cNvPr id="26" name="Picture 25" descr="TP_tmp.emf"/>
          <p:cNvPicPr>
            <a:picLocks noChangeAspect="1"/>
          </p:cNvPicPr>
          <p:nvPr>
            <p:custDataLst>
              <p:tags r:id="rId1"/>
            </p:custDataLst>
          </p:nvPr>
        </p:nvPicPr>
        <p:blipFill>
          <a:blip r:embed="rId7" cstate="print"/>
          <a:stretch>
            <a:fillRect/>
          </a:stretch>
        </p:blipFill>
        <p:spPr>
          <a:xfrm>
            <a:off x="4149448" y="1357298"/>
            <a:ext cx="279676" cy="253800"/>
          </a:xfrm>
          <a:prstGeom prst="rect">
            <a:avLst/>
          </a:prstGeom>
        </p:spPr>
      </p:pic>
      <p:pic>
        <p:nvPicPr>
          <p:cNvPr id="29" name="Picture 28" descr="TP_tmp.emf"/>
          <p:cNvPicPr>
            <a:picLocks noChangeAspect="1"/>
          </p:cNvPicPr>
          <p:nvPr>
            <p:custDataLst>
              <p:tags r:id="rId2"/>
            </p:custDataLst>
          </p:nvPr>
        </p:nvPicPr>
        <p:blipFill>
          <a:blip r:embed="rId7" cstate="print"/>
          <a:stretch>
            <a:fillRect/>
          </a:stretch>
        </p:blipFill>
        <p:spPr>
          <a:xfrm>
            <a:off x="1291928" y="2285992"/>
            <a:ext cx="279676" cy="253800"/>
          </a:xfrm>
          <a:prstGeom prst="rect">
            <a:avLst/>
          </a:prstGeom>
        </p:spPr>
      </p:pic>
      <p:pic>
        <p:nvPicPr>
          <p:cNvPr id="32" name="Picture 31" descr="TP_tmp.emf"/>
          <p:cNvPicPr>
            <a:picLocks noChangeAspect="1"/>
          </p:cNvPicPr>
          <p:nvPr>
            <p:custDataLst>
              <p:tags r:id="rId3"/>
            </p:custDataLst>
          </p:nvPr>
        </p:nvPicPr>
        <p:blipFill>
          <a:blip r:embed="rId7" cstate="print"/>
          <a:stretch>
            <a:fillRect/>
          </a:stretch>
        </p:blipFill>
        <p:spPr>
          <a:xfrm>
            <a:off x="3857620" y="3000372"/>
            <a:ext cx="279676" cy="253800"/>
          </a:xfrm>
          <a:prstGeom prst="rect">
            <a:avLst/>
          </a:prstGeom>
        </p:spPr>
      </p:pic>
      <p:pic>
        <p:nvPicPr>
          <p:cNvPr id="34" name="Picture 33" descr="TP_tmp.emf"/>
          <p:cNvPicPr>
            <a:picLocks noChangeAspect="1"/>
          </p:cNvPicPr>
          <p:nvPr>
            <p:custDataLst>
              <p:tags r:id="rId4"/>
            </p:custDataLst>
          </p:nvPr>
        </p:nvPicPr>
        <p:blipFill>
          <a:blip r:embed="rId8" cstate="print"/>
          <a:stretch>
            <a:fillRect/>
          </a:stretch>
        </p:blipFill>
        <p:spPr>
          <a:xfrm>
            <a:off x="4500562" y="3000372"/>
            <a:ext cx="915300" cy="329940"/>
          </a:xfrm>
          <a:prstGeom prst="rect">
            <a:avLst/>
          </a:prstGeom>
        </p:spPr>
      </p:pic>
      <p:pic>
        <p:nvPicPr>
          <p:cNvPr id="7170" name="Picture 2"/>
          <p:cNvPicPr>
            <a:picLocks noChangeAspect="1" noChangeArrowheads="1"/>
          </p:cNvPicPr>
          <p:nvPr/>
        </p:nvPicPr>
        <p:blipFill>
          <a:blip r:embed="rId9" cstate="print"/>
          <a:srcRect/>
          <a:stretch>
            <a:fillRect/>
          </a:stretch>
        </p:blipFill>
        <p:spPr bwMode="auto">
          <a:xfrm>
            <a:off x="2664960" y="3357562"/>
            <a:ext cx="3407238" cy="381001"/>
          </a:xfrm>
          <a:prstGeom prst="rect">
            <a:avLst/>
          </a:prstGeom>
          <a:noFill/>
          <a:ln w="9525">
            <a:noFill/>
            <a:miter lim="800000"/>
            <a:headEnd/>
            <a:tailEnd/>
          </a:ln>
        </p:spPr>
      </p:pic>
      <p:pic>
        <p:nvPicPr>
          <p:cNvPr id="36" name="Picture 35" descr="TP_tmp.emf"/>
          <p:cNvPicPr>
            <a:picLocks noChangeAspect="1"/>
          </p:cNvPicPr>
          <p:nvPr>
            <p:custDataLst>
              <p:tags r:id="rId5"/>
            </p:custDataLst>
          </p:nvPr>
        </p:nvPicPr>
        <p:blipFill>
          <a:blip r:embed="rId7" cstate="print"/>
          <a:stretch>
            <a:fillRect/>
          </a:stretch>
        </p:blipFill>
        <p:spPr>
          <a:xfrm>
            <a:off x="785786" y="4000504"/>
            <a:ext cx="279676" cy="253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Introduction</a:t>
            </a:r>
            <a:endParaRPr lang="en-US" sz="5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rtl="0">
              <a:buNone/>
            </a:pPr>
            <a:r>
              <a:rPr lang="en-US" dirty="0" smtClean="0">
                <a:latin typeface="Times New Roman" pitchFamily="18" charset="0"/>
                <a:cs typeface="Times New Roman" pitchFamily="18" charset="0"/>
              </a:rPr>
              <a:t>The USTCON problem:</a:t>
            </a:r>
          </a:p>
          <a:p>
            <a:pPr algn="l" rtl="0"/>
            <a:r>
              <a:rPr lang="en-US" dirty="0" smtClean="0">
                <a:latin typeface="Times New Roman" pitchFamily="18" charset="0"/>
                <a:cs typeface="Times New Roman" pitchFamily="18" charset="0"/>
              </a:rPr>
              <a:t>Input:            , where                 is an undirected graph and</a:t>
            </a:r>
          </a:p>
          <a:p>
            <a:pPr algn="l" rtl="0"/>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Output:	YES if there is a path from   to   in    ,</a:t>
            </a:r>
          </a:p>
          <a:p>
            <a:pPr algn="l" rtl="0">
              <a:buNone/>
            </a:pPr>
            <a:r>
              <a:rPr lang="en-US" dirty="0" smtClean="0">
                <a:latin typeface="Times New Roman" pitchFamily="18" charset="0"/>
                <a:cs typeface="Times New Roman" pitchFamily="18" charset="0"/>
              </a:rPr>
              <a:t>		    	NO  otherwise.</a:t>
            </a:r>
          </a:p>
          <a:p>
            <a:pPr algn="l" rtl="0">
              <a:buNone/>
            </a:pPr>
            <a:endParaRPr lang="en-US" dirty="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(The suggested algorithm also solves the corresponding search problem, i.e</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finds the path if it exists)</a:t>
            </a:r>
            <a:endParaRPr lang="en-US" dirty="0" smtClean="0">
              <a:latin typeface="Times New Roman" pitchFamily="18" charset="0"/>
              <a:cs typeface="Times New Roman" pitchFamily="18" charset="0"/>
            </a:endParaRPr>
          </a:p>
        </p:txBody>
      </p:sp>
      <p:pic>
        <p:nvPicPr>
          <p:cNvPr id="5" name="Picture 4" descr="TP_tmp.emf"/>
          <p:cNvPicPr>
            <a:picLocks noChangeAspect="1"/>
          </p:cNvPicPr>
          <p:nvPr>
            <p:custDataLst>
              <p:tags r:id="rId1"/>
            </p:custDataLst>
          </p:nvPr>
        </p:nvPicPr>
        <p:blipFill>
          <a:blip r:embed="rId9" cstate="print"/>
          <a:stretch>
            <a:fillRect/>
          </a:stretch>
        </p:blipFill>
        <p:spPr>
          <a:xfrm>
            <a:off x="1714480" y="2571744"/>
            <a:ext cx="864450" cy="329940"/>
          </a:xfrm>
          <a:prstGeom prst="rect">
            <a:avLst/>
          </a:prstGeom>
        </p:spPr>
      </p:pic>
      <p:pic>
        <p:nvPicPr>
          <p:cNvPr id="10" name="Picture 9" descr="TP_tmp.emf"/>
          <p:cNvPicPr>
            <a:picLocks noChangeAspect="1"/>
          </p:cNvPicPr>
          <p:nvPr>
            <p:custDataLst>
              <p:tags r:id="rId2"/>
            </p:custDataLst>
          </p:nvPr>
        </p:nvPicPr>
        <p:blipFill>
          <a:blip r:embed="rId10" cstate="print"/>
          <a:stretch>
            <a:fillRect/>
          </a:stretch>
        </p:blipFill>
        <p:spPr>
          <a:xfrm>
            <a:off x="3643306" y="2571744"/>
            <a:ext cx="1245825" cy="329940"/>
          </a:xfrm>
          <a:prstGeom prst="rect">
            <a:avLst/>
          </a:prstGeom>
        </p:spPr>
      </p:pic>
      <p:pic>
        <p:nvPicPr>
          <p:cNvPr id="14" name="Picture 13" descr="TP_tmp.emf"/>
          <p:cNvPicPr>
            <a:picLocks noChangeAspect="1"/>
          </p:cNvPicPr>
          <p:nvPr>
            <p:custDataLst>
              <p:tags r:id="rId3"/>
            </p:custDataLst>
          </p:nvPr>
        </p:nvPicPr>
        <p:blipFill>
          <a:blip r:embed="rId11" cstate="print"/>
          <a:stretch>
            <a:fillRect/>
          </a:stretch>
        </p:blipFill>
        <p:spPr>
          <a:xfrm>
            <a:off x="785786" y="2928934"/>
            <a:ext cx="889876" cy="304560"/>
          </a:xfrm>
          <a:prstGeom prst="rect">
            <a:avLst/>
          </a:prstGeom>
        </p:spPr>
      </p:pic>
      <p:pic>
        <p:nvPicPr>
          <p:cNvPr id="17" name="Picture 16" descr="TP_tmp.emf"/>
          <p:cNvPicPr>
            <a:picLocks noChangeAspect="1"/>
          </p:cNvPicPr>
          <p:nvPr>
            <p:custDataLst>
              <p:tags r:id="rId4"/>
            </p:custDataLst>
          </p:nvPr>
        </p:nvPicPr>
        <p:blipFill>
          <a:blip r:embed="rId12" cstate="print"/>
          <a:stretch>
            <a:fillRect/>
          </a:stretch>
        </p:blipFill>
        <p:spPr>
          <a:xfrm>
            <a:off x="5960823" y="3537092"/>
            <a:ext cx="182813" cy="212904"/>
          </a:xfrm>
          <a:prstGeom prst="rect">
            <a:avLst/>
          </a:prstGeom>
        </p:spPr>
      </p:pic>
      <p:pic>
        <p:nvPicPr>
          <p:cNvPr id="19" name="Picture 18" descr="TP_tmp.emf"/>
          <p:cNvPicPr>
            <a:picLocks noChangeAspect="1"/>
          </p:cNvPicPr>
          <p:nvPr>
            <p:custDataLst>
              <p:tags r:id="rId5"/>
            </p:custDataLst>
          </p:nvPr>
        </p:nvPicPr>
        <p:blipFill>
          <a:blip r:embed="rId13" cstate="print"/>
          <a:stretch>
            <a:fillRect/>
          </a:stretch>
        </p:blipFill>
        <p:spPr>
          <a:xfrm>
            <a:off x="6460891" y="3500438"/>
            <a:ext cx="182812" cy="234627"/>
          </a:xfrm>
          <a:prstGeom prst="rect">
            <a:avLst/>
          </a:prstGeom>
        </p:spPr>
      </p:pic>
      <p:pic>
        <p:nvPicPr>
          <p:cNvPr id="21" name="Picture 20" descr="TP_tmp.emf"/>
          <p:cNvPicPr>
            <a:picLocks noChangeAspect="1"/>
          </p:cNvPicPr>
          <p:nvPr>
            <p:custDataLst>
              <p:tags r:id="rId6"/>
            </p:custDataLst>
          </p:nvPr>
        </p:nvPicPr>
        <p:blipFill>
          <a:blip r:embed="rId14" cstate="print"/>
          <a:stretch>
            <a:fillRect/>
          </a:stretch>
        </p:blipFill>
        <p:spPr>
          <a:xfrm>
            <a:off x="6960956" y="3500438"/>
            <a:ext cx="254250" cy="253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The main transformation</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Lemma 10: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For</a:t>
            </a:r>
            <a:r>
              <a:rPr kumimoji="0" lang="en-US" sz="20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every constant </a:t>
            </a:r>
            <a:r>
              <a:rPr kumimoji="0" lang="en-US" sz="2000" i="0" u="none" strike="noStrike" kern="1200" cap="none" spc="0" normalizeH="0" noProof="0" dirty="0" smtClean="0">
                <a:ln>
                  <a:noFill/>
                </a:ln>
                <a:solidFill>
                  <a:schemeClr val="tx1"/>
                </a:solidFill>
                <a:effectLst/>
                <a:uLnTx/>
                <a:uFillTx/>
                <a:latin typeface="cmmi10"/>
                <a:ea typeface="+mn-ea"/>
                <a:cs typeface="Times New Roman" pitchFamily="18" charset="0"/>
              </a:rPr>
              <a:t>D</a:t>
            </a:r>
            <a:r>
              <a:rPr kumimoji="0" lang="en-US" sz="20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the transformation      can be computed in space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baseline="0" dirty="0" smtClean="0">
                <a:latin typeface="Times New Roman" pitchFamily="18" charset="0"/>
                <a:cs typeface="Times New Roman" pitchFamily="18" charset="0"/>
              </a:rPr>
              <a:t>	</a:t>
            </a:r>
            <a:r>
              <a:rPr lang="en-US" sz="2000" b="1" baseline="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on inputs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where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-regular graph on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is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Proof:         </a:t>
            </a:r>
          </a:p>
          <a:p>
            <a:pPr marL="731520" lvl="1" indent="-274320">
              <a:spcBef>
                <a:spcPct val="20000"/>
              </a:spcBef>
              <a:buClr>
                <a:schemeClr val="accent3"/>
              </a:buClr>
              <a:buSzPct val="95000"/>
              <a:buFont typeface="Arial" pitchFamily="34" charset="0"/>
              <a:buChar char="•"/>
            </a:pPr>
            <a:r>
              <a:rPr kumimoji="0" lang="en-US"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Input -</a:t>
            </a:r>
            <a:r>
              <a:rPr kumimoji="0" lang="en-US" sz="20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i="0" u="none" strike="noStrike" kern="1200" cap="none" spc="0" normalizeH="0" noProof="0" dirty="0" smtClean="0">
                <a:ln>
                  <a:noFill/>
                </a:ln>
                <a:solidFill>
                  <a:schemeClr val="tx1"/>
                </a:solidFill>
                <a:effectLst/>
                <a:uLnTx/>
                <a:uFillTx/>
                <a:latin typeface="cmmi10"/>
                <a:ea typeface="+mn-ea"/>
                <a:cs typeface="Times New Roman" pitchFamily="18" charset="0"/>
              </a:rPr>
              <a:t>G</a:t>
            </a:r>
            <a:r>
              <a:rPr kumimoji="0" lang="en-US" sz="20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a:t>
            </a:r>
            <a:r>
              <a:rPr kumimoji="0" lang="en-US" sz="2000" i="0" u="none" strike="noStrike" kern="1200" cap="none" spc="0" normalizeH="0" noProof="0" dirty="0" smtClean="0">
                <a:ln>
                  <a:noFill/>
                </a:ln>
                <a:solidFill>
                  <a:schemeClr val="tx1"/>
                </a:solidFill>
                <a:effectLst/>
                <a:uLnTx/>
                <a:uFillTx/>
                <a:latin typeface="cmmi10"/>
                <a:ea typeface="+mn-ea"/>
                <a:cs typeface="Times New Roman" pitchFamily="18" charset="0"/>
              </a:rPr>
              <a:t>H</a:t>
            </a:r>
            <a:r>
              <a:rPr lang="en-US" sz="2000" noProof="0" dirty="0" smtClean="0">
                <a:latin typeface="Times New Roman" pitchFamily="18" charset="0"/>
                <a:cs typeface="Times New Roman" pitchFamily="18" charset="0"/>
              </a:rPr>
              <a:t>. Output -            .</a:t>
            </a:r>
          </a:p>
          <a:p>
            <a:pPr marL="731520" lvl="1" indent="-274320">
              <a:spcBef>
                <a:spcPct val="20000"/>
              </a:spcBef>
              <a:buClr>
                <a:schemeClr val="accent3"/>
              </a:buClr>
              <a:buSzPct val="95000"/>
              <a:buFont typeface="Arial" pitchFamily="34" charset="0"/>
              <a:buChar char="•"/>
            </a:pPr>
            <a:r>
              <a:rPr lang="en-US" sz="2000" noProof="0" dirty="0" smtClean="0">
                <a:latin typeface="Times New Roman" pitchFamily="18" charset="0"/>
                <a:cs typeface="Times New Roman" pitchFamily="18" charset="0"/>
              </a:rPr>
              <a:t>A value           in the domain of            consists of </a:t>
            </a:r>
          </a:p>
          <a:p>
            <a:pPr marL="731520" lvl="1" indent="-274320">
              <a:spcBef>
                <a:spcPct val="20000"/>
              </a:spcBef>
              <a:buClr>
                <a:schemeClr val="accent3"/>
              </a:buClr>
              <a:buSzPct val="95000"/>
            </a:pPr>
            <a:r>
              <a:rPr kumimoji="0" lang="en-US" sz="200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	</a:t>
            </a:r>
            <a:r>
              <a:rPr kumimoji="0" lang="en-US" sz="200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and                   .</a:t>
            </a:r>
            <a:r>
              <a:rPr kumimoji="0" lang="en-US" sz="2000" i="0" u="none" strike="noStrike" kern="1200" cap="none" spc="0" normalizeH="0" dirty="0" smtClean="0">
                <a:ln>
                  <a:noFill/>
                </a:ln>
                <a:solidFill>
                  <a:schemeClr val="tx1"/>
                </a:solidFill>
                <a:effectLst/>
                <a:uLnTx/>
                <a:uFillTx/>
                <a:latin typeface="Times New Roman" pitchFamily="18" charset="0"/>
                <a:ea typeface="+mn-ea"/>
                <a:cs typeface="Times New Roman" pitchFamily="18" charset="0"/>
              </a:rPr>
              <a:t> The length of each           is                 , so enumerating all these values can be done in log space.</a:t>
            </a:r>
          </a:p>
          <a:p>
            <a:pPr marL="731520" lvl="1" indent="-274320">
              <a:spcBef>
                <a:spcPct val="20000"/>
              </a:spcBef>
              <a:buClr>
                <a:schemeClr val="accent3"/>
              </a:buClr>
              <a:buSzPct val="95000"/>
              <a:buFont typeface="Arial" pitchFamily="34" charset="0"/>
              <a:buChar char="•"/>
            </a:pPr>
            <a:r>
              <a:rPr lang="en-US" sz="2000" baseline="0" noProof="0" dirty="0" smtClean="0">
                <a:latin typeface="Times New Roman" pitchFamily="18" charset="0"/>
                <a:cs typeface="Times New Roman" pitchFamily="18" charset="0"/>
              </a:rPr>
              <a:t>Remains to show that</a:t>
            </a:r>
            <a:r>
              <a:rPr lang="en-US" sz="2000" noProof="0" dirty="0" smtClean="0">
                <a:latin typeface="Times New Roman" pitchFamily="18" charset="0"/>
                <a:cs typeface="Times New Roman" pitchFamily="18" charset="0"/>
              </a:rPr>
              <a:t> a single evaluation of                      can be done in log space.</a:t>
            </a:r>
          </a:p>
          <a:p>
            <a:pPr marL="731520" lvl="1" indent="-274320">
              <a:spcBef>
                <a:spcPct val="20000"/>
              </a:spcBef>
              <a:buClr>
                <a:schemeClr val="accent3"/>
              </a:buClr>
              <a:buSzPct val="95000"/>
              <a:buFont typeface="Arial" pitchFamily="34" charset="0"/>
              <a:buChar char="•"/>
            </a:pPr>
            <a:r>
              <a:rPr kumimoji="0" lang="en-US" sz="2000" i="0" u="none" strike="noStrike" kern="1200" cap="none" spc="0" normalizeH="0" baseline="0" noProof="0" dirty="0" smtClean="0">
                <a:ln>
                  <a:noFill/>
                </a:ln>
                <a:solidFill>
                  <a:schemeClr val="tx1"/>
                </a:solidFill>
                <a:effectLst/>
                <a:uLnTx/>
                <a:uFillTx/>
                <a:latin typeface="cmmi10"/>
                <a:ea typeface="+mn-ea"/>
                <a:cs typeface="Times New Roman" pitchFamily="18" charset="0"/>
              </a:rPr>
              <a:t>     </a:t>
            </a:r>
            <a:r>
              <a:rPr lang="en-US" sz="2000" dirty="0" smtClean="0">
                <a:latin typeface="Times New Roman" pitchFamily="18" charset="0"/>
                <a:cs typeface="Times New Roman" pitchFamily="18" charset="0"/>
              </a:rPr>
              <a:t>allocates variables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 ~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a:t>
            </a:r>
          </a:p>
          <a:p>
            <a:pPr marL="731520" lvl="1" indent="-274320">
              <a:spcBef>
                <a:spcPct val="20000"/>
              </a:spcBef>
              <a:buClr>
                <a:schemeClr val="accent3"/>
              </a:buClr>
              <a:buSzPct val="95000"/>
              <a:buFont typeface="Arial" pitchFamily="34" charset="0"/>
              <a:buChar char="•"/>
            </a:pPr>
            <a:r>
              <a:rPr kumimoji="0" lang="en-US" sz="2000" i="0" u="none" strike="noStrike" kern="1200" cap="none" spc="0" normalizeH="0" baseline="0" noProof="0" dirty="0" smtClean="0">
                <a:ln>
                  <a:noFill/>
                </a:ln>
                <a:solidFill>
                  <a:schemeClr val="tx1"/>
                </a:solidFill>
                <a:effectLst/>
                <a:uLnTx/>
                <a:uFillTx/>
                <a:latin typeface="cmmi10"/>
                <a:ea typeface="+mn-ea"/>
                <a:cs typeface="Times New Roman" pitchFamily="18" charset="0"/>
              </a:rPr>
              <a:t>              </a:t>
            </a:r>
            <a:r>
              <a:rPr kumimoji="0" lang="en-US" sz="2000" i="0" u="none" strike="noStrike" kern="1200" cap="none" spc="0" normalizeH="0" noProof="0" dirty="0" smtClean="0">
                <a:ln>
                  <a:noFill/>
                </a:ln>
                <a:solidFill>
                  <a:schemeClr val="tx1"/>
                </a:solidFill>
                <a:effectLst/>
                <a:uLnTx/>
                <a:uFillTx/>
                <a:latin typeface="cmmi10"/>
                <a:ea typeface="+mn-ea"/>
                <a:cs typeface="Times New Roman" pitchFamily="18" charset="0"/>
              </a:rPr>
              <a:t> </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specify a vertex name in </a:t>
            </a:r>
            <a:r>
              <a:rPr kumimoji="0" lang="en-US" sz="2000" i="0" u="none" strike="noStrike" kern="1200" cap="none" spc="0" normalizeH="0" noProof="0" dirty="0" smtClean="0">
                <a:ln>
                  <a:noFill/>
                </a:ln>
                <a:solidFill>
                  <a:schemeClr val="tx1"/>
                </a:solidFill>
                <a:effectLst/>
                <a:uLnTx/>
                <a:uFillTx/>
                <a:latin typeface="cmmi10"/>
                <a:cs typeface="Times New Roman" pitchFamily="18" charset="0"/>
              </a:rPr>
              <a:t>H</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     might also specify an edge label of </a:t>
            </a:r>
            <a:r>
              <a:rPr kumimoji="0" lang="en-US" sz="2000" i="0" u="none" strike="noStrike" kern="1200" cap="none" spc="0" normalizeH="0" noProof="0" dirty="0" smtClean="0">
                <a:ln>
                  <a:noFill/>
                </a:ln>
                <a:solidFill>
                  <a:schemeClr val="tx1"/>
                </a:solidFill>
                <a:effectLst/>
                <a:uLnTx/>
                <a:uFillTx/>
                <a:latin typeface="cmmi10"/>
                <a:cs typeface="Times New Roman" pitchFamily="18" charset="0"/>
              </a:rPr>
              <a:t>G</a:t>
            </a:r>
            <a:r>
              <a:rPr lang="en-US" sz="2000" dirty="0" smtClean="0">
                <a:latin typeface="Times New Roman" pitchFamily="18" charset="0"/>
                <a:cs typeface="Times New Roman" pitchFamily="18" charset="0"/>
              </a:rPr>
              <a:t>, and the rest might specify a sequence of 16 edges in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in which case we denote </a:t>
            </a:r>
            <a:endParaRPr kumimoji="0" lang="en-US" sz="2000" i="0" u="none" strike="noStrike" kern="1200" cap="none" spc="0" normalizeH="0" baseline="0" noProof="0" dirty="0" smtClean="0">
              <a:ln>
                <a:noFill/>
              </a:ln>
              <a:solidFill>
                <a:schemeClr val="tx1"/>
              </a:solidFill>
              <a:effectLst/>
              <a:uLnTx/>
              <a:uFillTx/>
              <a:latin typeface="cmmi10"/>
              <a:ea typeface="+mn-ea"/>
              <a:cs typeface="Times New Roman" pitchFamily="18" charset="0"/>
            </a:endParaRPr>
          </a:p>
        </p:txBody>
      </p:sp>
      <p:pic>
        <p:nvPicPr>
          <p:cNvPr id="13" name="Picture 12" descr="TP_tmp.emf"/>
          <p:cNvPicPr>
            <a:picLocks noChangeAspect="1"/>
          </p:cNvPicPr>
          <p:nvPr>
            <p:custDataLst>
              <p:tags r:id="rId1"/>
            </p:custDataLst>
          </p:nvPr>
        </p:nvPicPr>
        <p:blipFill>
          <a:blip r:embed="rId19" cstate="print"/>
          <a:stretch>
            <a:fillRect/>
          </a:stretch>
        </p:blipFill>
        <p:spPr>
          <a:xfrm>
            <a:off x="5006704" y="1746440"/>
            <a:ext cx="279676" cy="253800"/>
          </a:xfrm>
          <a:prstGeom prst="rect">
            <a:avLst/>
          </a:prstGeom>
        </p:spPr>
      </p:pic>
      <p:pic>
        <p:nvPicPr>
          <p:cNvPr id="15" name="Picture 14" descr="TP_tmp.emf"/>
          <p:cNvPicPr>
            <a:picLocks noChangeAspect="1"/>
          </p:cNvPicPr>
          <p:nvPr>
            <p:custDataLst>
              <p:tags r:id="rId2"/>
            </p:custDataLst>
          </p:nvPr>
        </p:nvPicPr>
        <p:blipFill>
          <a:blip r:embed="rId20" cstate="print"/>
          <a:stretch>
            <a:fillRect/>
          </a:stretch>
        </p:blipFill>
        <p:spPr>
          <a:xfrm>
            <a:off x="785786" y="2071678"/>
            <a:ext cx="1017000" cy="329940"/>
          </a:xfrm>
          <a:prstGeom prst="rect">
            <a:avLst/>
          </a:prstGeom>
        </p:spPr>
      </p:pic>
      <p:pic>
        <p:nvPicPr>
          <p:cNvPr id="17" name="Picture 16" descr="TP_tmp.emf"/>
          <p:cNvPicPr>
            <a:picLocks noChangeAspect="1"/>
          </p:cNvPicPr>
          <p:nvPr>
            <p:custDataLst>
              <p:tags r:id="rId3"/>
            </p:custDataLst>
          </p:nvPr>
        </p:nvPicPr>
        <p:blipFill>
          <a:blip r:embed="rId21" cstate="print"/>
          <a:stretch>
            <a:fillRect/>
          </a:stretch>
        </p:blipFill>
        <p:spPr>
          <a:xfrm>
            <a:off x="3571868" y="2357430"/>
            <a:ext cx="254250" cy="203040"/>
          </a:xfrm>
          <a:prstGeom prst="rect">
            <a:avLst/>
          </a:prstGeom>
        </p:spPr>
      </p:pic>
      <p:pic>
        <p:nvPicPr>
          <p:cNvPr id="18" name="Picture 17" descr="TP_tmp.emf"/>
          <p:cNvPicPr>
            <a:picLocks noChangeAspect="1"/>
          </p:cNvPicPr>
          <p:nvPr>
            <p:custDataLst>
              <p:tags r:id="rId4"/>
            </p:custDataLst>
          </p:nvPr>
        </p:nvPicPr>
        <p:blipFill>
          <a:blip r:embed="rId21" cstate="print"/>
          <a:stretch>
            <a:fillRect/>
          </a:stretch>
        </p:blipFill>
        <p:spPr>
          <a:xfrm>
            <a:off x="5429256" y="2000240"/>
            <a:ext cx="254250" cy="203040"/>
          </a:xfrm>
          <a:prstGeom prst="rect">
            <a:avLst/>
          </a:prstGeom>
        </p:spPr>
      </p:pic>
      <p:pic>
        <p:nvPicPr>
          <p:cNvPr id="20" name="Picture 19" descr="TP_tmp.emf"/>
          <p:cNvPicPr>
            <a:picLocks noChangeAspect="1"/>
          </p:cNvPicPr>
          <p:nvPr>
            <p:custDataLst>
              <p:tags r:id="rId5"/>
            </p:custDataLst>
          </p:nvPr>
        </p:nvPicPr>
        <p:blipFill>
          <a:blip r:embed="rId22" cstate="print"/>
          <a:stretch>
            <a:fillRect/>
          </a:stretch>
        </p:blipFill>
        <p:spPr>
          <a:xfrm>
            <a:off x="1139379" y="3124441"/>
            <a:ext cx="432225" cy="304559"/>
          </a:xfrm>
          <a:prstGeom prst="rect">
            <a:avLst/>
          </a:prstGeom>
        </p:spPr>
      </p:pic>
      <p:pic>
        <p:nvPicPr>
          <p:cNvPr id="22" name="Picture 21" descr="TP_tmp.emf"/>
          <p:cNvPicPr>
            <a:picLocks noChangeAspect="1"/>
          </p:cNvPicPr>
          <p:nvPr>
            <p:custDataLst>
              <p:tags r:id="rId6"/>
            </p:custDataLst>
          </p:nvPr>
        </p:nvPicPr>
        <p:blipFill>
          <a:blip r:embed="rId23" cstate="print"/>
          <a:stretch>
            <a:fillRect/>
          </a:stretch>
        </p:blipFill>
        <p:spPr>
          <a:xfrm>
            <a:off x="4000496" y="3099060"/>
            <a:ext cx="661050" cy="329940"/>
          </a:xfrm>
          <a:prstGeom prst="rect">
            <a:avLst/>
          </a:prstGeom>
        </p:spPr>
      </p:pic>
      <p:pic>
        <p:nvPicPr>
          <p:cNvPr id="24" name="Picture 23" descr="TP_tmp.emf"/>
          <p:cNvPicPr>
            <a:picLocks noChangeAspect="1"/>
          </p:cNvPicPr>
          <p:nvPr>
            <p:custDataLst>
              <p:tags r:id="rId7"/>
            </p:custDataLst>
          </p:nvPr>
        </p:nvPicPr>
        <p:blipFill>
          <a:blip r:embed="rId24" cstate="print"/>
          <a:stretch>
            <a:fillRect/>
          </a:stretch>
        </p:blipFill>
        <p:spPr>
          <a:xfrm>
            <a:off x="2104412" y="3456250"/>
            <a:ext cx="610200" cy="329940"/>
          </a:xfrm>
          <a:prstGeom prst="rect">
            <a:avLst/>
          </a:prstGeom>
        </p:spPr>
      </p:pic>
      <p:pic>
        <p:nvPicPr>
          <p:cNvPr id="25" name="Picture 24" descr="TP_tmp.emf"/>
          <p:cNvPicPr>
            <a:picLocks noChangeAspect="1"/>
          </p:cNvPicPr>
          <p:nvPr>
            <p:custDataLst>
              <p:tags r:id="rId8"/>
            </p:custDataLst>
          </p:nvPr>
        </p:nvPicPr>
        <p:blipFill>
          <a:blip r:embed="rId23" cstate="print"/>
          <a:stretch>
            <a:fillRect/>
          </a:stretch>
        </p:blipFill>
        <p:spPr>
          <a:xfrm>
            <a:off x="4482454" y="3500438"/>
            <a:ext cx="661050" cy="329940"/>
          </a:xfrm>
          <a:prstGeom prst="rect">
            <a:avLst/>
          </a:prstGeom>
        </p:spPr>
      </p:pic>
      <p:pic>
        <p:nvPicPr>
          <p:cNvPr id="8194" name="Picture 2"/>
          <p:cNvPicPr>
            <a:picLocks noChangeAspect="1" noChangeArrowheads="1"/>
          </p:cNvPicPr>
          <p:nvPr/>
        </p:nvPicPr>
        <p:blipFill>
          <a:blip r:embed="rId25" cstate="print"/>
          <a:srcRect/>
          <a:stretch>
            <a:fillRect/>
          </a:stretch>
        </p:blipFill>
        <p:spPr bwMode="auto">
          <a:xfrm>
            <a:off x="6357950" y="3462447"/>
            <a:ext cx="2000264" cy="323743"/>
          </a:xfrm>
          <a:prstGeom prst="rect">
            <a:avLst/>
          </a:prstGeom>
          <a:noFill/>
          <a:ln w="9525">
            <a:noFill/>
            <a:miter lim="800000"/>
            <a:headEnd/>
            <a:tailEnd/>
          </a:ln>
        </p:spPr>
      </p:pic>
      <p:pic>
        <p:nvPicPr>
          <p:cNvPr id="8195" name="Picture 3"/>
          <p:cNvPicPr>
            <a:picLocks noChangeAspect="1" noChangeArrowheads="1"/>
          </p:cNvPicPr>
          <p:nvPr/>
        </p:nvPicPr>
        <p:blipFill>
          <a:blip r:embed="rId26" cstate="print"/>
          <a:srcRect/>
          <a:stretch>
            <a:fillRect/>
          </a:stretch>
        </p:blipFill>
        <p:spPr bwMode="auto">
          <a:xfrm>
            <a:off x="1714480" y="3786190"/>
            <a:ext cx="1095383" cy="357190"/>
          </a:xfrm>
          <a:prstGeom prst="rect">
            <a:avLst/>
          </a:prstGeom>
          <a:noFill/>
          <a:ln w="9525">
            <a:noFill/>
            <a:miter lim="800000"/>
            <a:headEnd/>
            <a:tailEnd/>
          </a:ln>
        </p:spPr>
      </p:pic>
      <p:pic>
        <p:nvPicPr>
          <p:cNvPr id="28" name="Picture 27" descr="TP_tmp.emf"/>
          <p:cNvPicPr>
            <a:picLocks noChangeAspect="1"/>
          </p:cNvPicPr>
          <p:nvPr>
            <p:custDataLst>
              <p:tags r:id="rId9"/>
            </p:custDataLst>
          </p:nvPr>
        </p:nvPicPr>
        <p:blipFill>
          <a:blip r:embed="rId24" cstate="print"/>
          <a:stretch>
            <a:fillRect/>
          </a:stretch>
        </p:blipFill>
        <p:spPr>
          <a:xfrm>
            <a:off x="4929190" y="3813440"/>
            <a:ext cx="610200" cy="329940"/>
          </a:xfrm>
          <a:prstGeom prst="rect">
            <a:avLst/>
          </a:prstGeom>
        </p:spPr>
      </p:pic>
      <p:pic>
        <p:nvPicPr>
          <p:cNvPr id="29" name="Picture 28" descr="TP_tmp.emf"/>
          <p:cNvPicPr>
            <a:picLocks noChangeAspect="1"/>
          </p:cNvPicPr>
          <p:nvPr>
            <p:custDataLst>
              <p:tags r:id="rId10"/>
            </p:custDataLst>
          </p:nvPr>
        </p:nvPicPr>
        <p:blipFill>
          <a:blip r:embed="rId20" cstate="print"/>
          <a:stretch>
            <a:fillRect/>
          </a:stretch>
        </p:blipFill>
        <p:spPr>
          <a:xfrm>
            <a:off x="5786446" y="3857628"/>
            <a:ext cx="1017000" cy="329940"/>
          </a:xfrm>
          <a:prstGeom prst="rect">
            <a:avLst/>
          </a:prstGeom>
        </p:spPr>
      </p:pic>
      <p:pic>
        <p:nvPicPr>
          <p:cNvPr id="30" name="Picture 29" descr="TP_tmp.emf"/>
          <p:cNvPicPr>
            <a:picLocks noChangeAspect="1"/>
          </p:cNvPicPr>
          <p:nvPr>
            <p:custDataLst>
              <p:tags r:id="rId11"/>
            </p:custDataLst>
          </p:nvPr>
        </p:nvPicPr>
        <p:blipFill>
          <a:blip r:embed="rId23" cstate="print"/>
          <a:stretch>
            <a:fillRect/>
          </a:stretch>
        </p:blipFill>
        <p:spPr>
          <a:xfrm>
            <a:off x="5786446" y="4527820"/>
            <a:ext cx="661050" cy="329940"/>
          </a:xfrm>
          <a:prstGeom prst="rect">
            <a:avLst/>
          </a:prstGeom>
        </p:spPr>
      </p:pic>
      <p:pic>
        <p:nvPicPr>
          <p:cNvPr id="31" name="Picture 30" descr="TP_tmp.emf"/>
          <p:cNvPicPr>
            <a:picLocks noChangeAspect="1"/>
          </p:cNvPicPr>
          <p:nvPr>
            <p:custDataLst>
              <p:tags r:id="rId12"/>
            </p:custDataLst>
          </p:nvPr>
        </p:nvPicPr>
        <p:blipFill>
          <a:blip r:embed="rId24" cstate="print"/>
          <a:stretch>
            <a:fillRect/>
          </a:stretch>
        </p:blipFill>
        <p:spPr>
          <a:xfrm>
            <a:off x="6462130" y="4500570"/>
            <a:ext cx="610200" cy="329940"/>
          </a:xfrm>
          <a:prstGeom prst="rect">
            <a:avLst/>
          </a:prstGeom>
        </p:spPr>
      </p:pic>
      <p:pic>
        <p:nvPicPr>
          <p:cNvPr id="32" name="Picture 31" descr="TP_tmp.emf"/>
          <p:cNvPicPr>
            <a:picLocks noChangeAspect="1"/>
          </p:cNvPicPr>
          <p:nvPr>
            <p:custDataLst>
              <p:tags r:id="rId13"/>
            </p:custDataLst>
          </p:nvPr>
        </p:nvPicPr>
        <p:blipFill>
          <a:blip r:embed="rId22" cstate="print"/>
          <a:stretch>
            <a:fillRect/>
          </a:stretch>
        </p:blipFill>
        <p:spPr>
          <a:xfrm>
            <a:off x="1214414" y="5143512"/>
            <a:ext cx="432225" cy="304559"/>
          </a:xfrm>
          <a:prstGeom prst="rect">
            <a:avLst/>
          </a:prstGeom>
        </p:spPr>
      </p:pic>
      <p:pic>
        <p:nvPicPr>
          <p:cNvPr id="36" name="Picture 35" descr="TP_tmp.emf"/>
          <p:cNvPicPr>
            <a:picLocks noChangeAspect="1"/>
          </p:cNvPicPr>
          <p:nvPr>
            <p:custDataLst>
              <p:tags r:id="rId14"/>
            </p:custDataLst>
          </p:nvPr>
        </p:nvPicPr>
        <p:blipFill>
          <a:blip r:embed="rId27" cstate="print"/>
          <a:stretch>
            <a:fillRect/>
          </a:stretch>
        </p:blipFill>
        <p:spPr>
          <a:xfrm>
            <a:off x="4500562" y="5214950"/>
            <a:ext cx="1042426" cy="228420"/>
          </a:xfrm>
          <a:prstGeom prst="rect">
            <a:avLst/>
          </a:prstGeom>
        </p:spPr>
      </p:pic>
      <p:pic>
        <p:nvPicPr>
          <p:cNvPr id="37" name="Picture 36" descr="TP_tmp.emf"/>
          <p:cNvPicPr>
            <a:picLocks noChangeAspect="1"/>
          </p:cNvPicPr>
          <p:nvPr>
            <p:custDataLst>
              <p:tags r:id="rId15"/>
            </p:custDataLst>
          </p:nvPr>
        </p:nvPicPr>
        <p:blipFill>
          <a:blip r:embed="rId21" cstate="print"/>
          <a:stretch>
            <a:fillRect/>
          </a:stretch>
        </p:blipFill>
        <p:spPr>
          <a:xfrm>
            <a:off x="6072198" y="5154786"/>
            <a:ext cx="254250" cy="203040"/>
          </a:xfrm>
          <a:prstGeom prst="rect">
            <a:avLst/>
          </a:prstGeom>
        </p:spPr>
      </p:pic>
      <p:pic>
        <p:nvPicPr>
          <p:cNvPr id="38" name="Picture 37" descr="TP_tmp.emf"/>
          <p:cNvPicPr>
            <a:picLocks noChangeAspect="1"/>
          </p:cNvPicPr>
          <p:nvPr>
            <p:custDataLst>
              <p:tags r:id="rId16"/>
            </p:custDataLst>
          </p:nvPr>
        </p:nvPicPr>
        <p:blipFill>
          <a:blip r:embed="rId27" cstate="print"/>
          <a:stretch>
            <a:fillRect/>
          </a:stretch>
        </p:blipFill>
        <p:spPr>
          <a:xfrm>
            <a:off x="1285852" y="5629472"/>
            <a:ext cx="1042426" cy="228420"/>
          </a:xfrm>
          <a:prstGeom prst="rect">
            <a:avLst/>
          </a:prstGeom>
        </p:spPr>
      </p:pic>
      <p:pic>
        <p:nvPicPr>
          <p:cNvPr id="40" name="Picture 39" descr="TP_tmp.emf"/>
          <p:cNvPicPr>
            <a:picLocks noChangeAspect="1"/>
          </p:cNvPicPr>
          <p:nvPr>
            <p:custDataLst>
              <p:tags r:id="rId17"/>
            </p:custDataLst>
          </p:nvPr>
        </p:nvPicPr>
        <p:blipFill>
          <a:blip r:embed="rId28" cstate="print"/>
          <a:stretch>
            <a:fillRect/>
          </a:stretch>
        </p:blipFill>
        <p:spPr>
          <a:xfrm>
            <a:off x="5363894" y="5629472"/>
            <a:ext cx="279676" cy="228420"/>
          </a:xfrm>
          <a:prstGeom prst="rect">
            <a:avLst/>
          </a:prstGeom>
        </p:spPr>
      </p:pic>
      <p:pic>
        <p:nvPicPr>
          <p:cNvPr id="8196" name="Picture 4"/>
          <p:cNvPicPr>
            <a:picLocks noChangeAspect="1" noChangeArrowheads="1"/>
          </p:cNvPicPr>
          <p:nvPr/>
        </p:nvPicPr>
        <p:blipFill>
          <a:blip r:embed="rId29" cstate="print"/>
          <a:srcRect/>
          <a:stretch>
            <a:fillRect/>
          </a:stretch>
        </p:blipFill>
        <p:spPr bwMode="auto">
          <a:xfrm>
            <a:off x="3571868" y="6143644"/>
            <a:ext cx="2158887" cy="338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The main transformation</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Evaluating                      :</a:t>
            </a:r>
          </a:p>
          <a:p>
            <a:pPr marL="731520" lvl="1" indent="-274320">
              <a:spcBef>
                <a:spcPct val="20000"/>
              </a:spcBef>
              <a:buClr>
                <a:schemeClr val="accent3"/>
              </a:buClr>
              <a:buSzPct val="95000"/>
              <a:buFont typeface="Arial" pitchFamily="34" charset="0"/>
              <a:buChar char="•"/>
            </a:pPr>
            <a:r>
              <a:rPr kumimoji="0" lang="en-US" sz="2000" i="0" u="none" strike="noStrike" kern="1200" cap="none" spc="0" normalizeH="0" baseline="0" noProof="0" dirty="0" smtClean="0">
                <a:ln>
                  <a:noFill/>
                </a:ln>
                <a:solidFill>
                  <a:schemeClr val="tx1"/>
                </a:solidFill>
                <a:effectLst/>
                <a:uLnTx/>
                <a:uFillTx/>
                <a:latin typeface="cmmi10"/>
                <a:ea typeface="+mn-ea"/>
                <a:cs typeface="Times New Roman" pitchFamily="18" charset="0"/>
              </a:rPr>
              <a:t>     </a:t>
            </a: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copies     into </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and     into     . These variables will evolve until they eventually contain                      .</a:t>
            </a:r>
          </a:p>
          <a:p>
            <a:pPr marL="731520" lvl="1" indent="-274320">
              <a:spcBef>
                <a:spcPct val="20000"/>
              </a:spcBef>
              <a:buClr>
                <a:schemeClr val="accent3"/>
              </a:buClr>
              <a:buSzPct val="95000"/>
              <a:buFont typeface="Arial" pitchFamily="34" charset="0"/>
              <a:buChar char="•"/>
            </a:pPr>
            <a:r>
              <a:rPr kumimoji="0" lang="en-US" sz="2000" i="0" u="none" strike="noStrike" kern="1200" cap="none" spc="0" normalizeH="0" baseline="0" noProof="0" dirty="0" smtClean="0">
                <a:ln>
                  <a:noFill/>
                </a:ln>
                <a:solidFill>
                  <a:schemeClr val="tx1"/>
                </a:solidFill>
                <a:effectLst/>
                <a:uLnTx/>
                <a:uFillTx/>
                <a:latin typeface="cmmi10"/>
                <a:ea typeface="+mn-ea"/>
                <a:cs typeface="Times New Roman" pitchFamily="18" charset="0"/>
              </a:rPr>
              <a:t>     </a:t>
            </a: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operates</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recursively, analogous to the definition of     . At each level of the recursion we evaluate            on the appropriate prefix</a:t>
            </a:r>
          </a:p>
          <a:p>
            <a:pPr marL="731520" lvl="1" indent="-274320">
              <a:spcBef>
                <a:spcPct val="20000"/>
              </a:spcBef>
              <a:buClr>
                <a:schemeClr val="accent3"/>
              </a:buClr>
              <a:buSzPct val="95000"/>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the variables.</a:t>
            </a:r>
          </a:p>
          <a:p>
            <a:pPr marL="731520" lvl="1" indent="-274320">
              <a:spcBef>
                <a:spcPct val="20000"/>
              </a:spcBef>
              <a:buClr>
                <a:schemeClr val="accent3"/>
              </a:buClr>
              <a:buSzPct val="95000"/>
              <a:buFont typeface="Arial" pitchFamily="34" charset="0"/>
              <a:buChar char="•"/>
            </a:pP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For the base case           ,            is written on the input tape and evaluation is performed by searching the tape for the desired entry.</a:t>
            </a:r>
          </a:p>
          <a:p>
            <a:pPr marL="731520" lvl="1" indent="-274320">
              <a:spcBef>
                <a:spcPct val="20000"/>
              </a:spcBef>
              <a:buClr>
                <a:schemeClr val="accent3"/>
              </a:buClr>
              <a:buSzPct val="95000"/>
              <a:buFont typeface="Arial" pitchFamily="34" charset="0"/>
              <a:buChar char="•"/>
            </a:pPr>
            <a:r>
              <a:rPr lang="en-US" sz="2000" baseline="0" dirty="0" smtClean="0">
                <a:latin typeface="Times New Roman" pitchFamily="18" charset="0"/>
                <a:ea typeface="+mn-ea"/>
                <a:cs typeface="Times New Roman" pitchFamily="18" charset="0"/>
              </a:rPr>
              <a:t>For larger </a:t>
            </a:r>
            <a:r>
              <a:rPr lang="en-US" sz="2000" baseline="0" dirty="0" smtClean="0">
                <a:latin typeface="cmmi10"/>
                <a:ea typeface="+mn-ea"/>
                <a:cs typeface="Times New Roman" pitchFamily="18" charset="0"/>
              </a:rPr>
              <a:t>i</a:t>
            </a:r>
            <a:r>
              <a:rPr lang="en-US" sz="2000" baseline="0" dirty="0" smtClean="0">
                <a:latin typeface="Times New Roman" pitchFamily="18" charset="0"/>
                <a:ea typeface="+mn-ea"/>
                <a:cs typeface="Times New Roman" pitchFamily="18" charset="0"/>
              </a:rPr>
              <a:t>, evaluating            is done as</a:t>
            </a:r>
            <a:r>
              <a:rPr lang="en-US" sz="2000" dirty="0" smtClean="0">
                <a:latin typeface="Times New Roman" pitchFamily="18" charset="0"/>
                <a:ea typeface="+mn-ea"/>
                <a:cs typeface="Times New Roman" pitchFamily="18" charset="0"/>
              </a:rPr>
              <a:t> follows:</a:t>
            </a:r>
          </a:p>
          <a:p>
            <a:pPr marL="1188720" lvl="2" indent="-274320">
              <a:spcBef>
                <a:spcPct val="20000"/>
              </a:spcBef>
              <a:buClr>
                <a:schemeClr val="accent3"/>
              </a:buClr>
              <a:buSzPct val="95000"/>
              <a:buFont typeface="Arial" pitchFamily="34" charset="0"/>
              <a:buChar char="•"/>
            </a:pP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For</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000" i="0" u="none" strike="noStrike" kern="1200" cap="none" spc="0" normalizeH="0" noProof="0" dirty="0" smtClean="0">
                <a:ln>
                  <a:noFill/>
                </a:ln>
                <a:solidFill>
                  <a:schemeClr val="tx1"/>
                </a:solidFill>
                <a:effectLst/>
                <a:uLnTx/>
                <a:uFillTx/>
                <a:latin typeface="cmmi10"/>
                <a:cs typeface="Times New Roman" pitchFamily="18" charset="0"/>
              </a:rPr>
              <a:t>j</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 1 to 16</a:t>
            </a:r>
          </a:p>
          <a:p>
            <a:pPr marL="1645920" lvl="3" indent="-274320">
              <a:spcBef>
                <a:spcPct val="20000"/>
              </a:spcBef>
              <a:buClr>
                <a:schemeClr val="accent3"/>
              </a:buClr>
              <a:buSzPct val="95000"/>
              <a:buFont typeface="Arial" pitchFamily="34" charset="0"/>
              <a:buChar char="•"/>
            </a:pPr>
            <a:r>
              <a:rPr lang="en-US" sz="2000" baseline="0" dirty="0" smtClean="0">
                <a:latin typeface="Times New Roman" pitchFamily="18" charset="0"/>
                <a:ea typeface="+mn-ea"/>
                <a:cs typeface="Times New Roman" pitchFamily="18" charset="0"/>
              </a:rPr>
              <a:t>Set </a:t>
            </a:r>
          </a:p>
          <a:p>
            <a:pPr marL="1645920" lvl="3" indent="-274320">
              <a:spcBef>
                <a:spcPct val="20000"/>
              </a:spcBef>
              <a:buClr>
                <a:schemeClr val="accent3"/>
              </a:buClr>
              <a:buSzPct val="95000"/>
              <a:buFont typeface="Arial" pitchFamily="34" charset="0"/>
              <a:buChar char="•"/>
            </a:pP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If </a:t>
            </a:r>
            <a:r>
              <a:rPr kumimoji="0" lang="en-US" sz="2000" i="0" u="none" strike="noStrike" kern="1200" cap="none" spc="0" normalizeH="0" noProof="0" dirty="0" smtClean="0">
                <a:ln>
                  <a:noFill/>
                </a:ln>
                <a:solidFill>
                  <a:schemeClr val="tx1"/>
                </a:solidFill>
                <a:effectLst/>
                <a:uLnTx/>
                <a:uFillTx/>
                <a:latin typeface="cmmi10"/>
                <a:cs typeface="Times New Roman" pitchFamily="18" charset="0"/>
              </a:rPr>
              <a:t>j</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is odd, </a:t>
            </a:r>
          </a:p>
          <a:p>
            <a:pPr marL="1645920" lvl="3" indent="-274320">
              <a:spcBef>
                <a:spcPct val="20000"/>
              </a:spcBef>
              <a:buClr>
                <a:schemeClr val="accent3"/>
              </a:buClr>
              <a:buSzPct val="95000"/>
              <a:buFont typeface="Arial" pitchFamily="34" charset="0"/>
              <a:buChar char="•"/>
            </a:pPr>
            <a:r>
              <a:rPr lang="en-US" sz="2000" baseline="0" dirty="0" smtClean="0">
                <a:latin typeface="Times New Roman" pitchFamily="18" charset="0"/>
                <a:ea typeface="+mn-ea"/>
                <a:cs typeface="Times New Roman" pitchFamily="18" charset="0"/>
              </a:rPr>
              <a:t>If j = 16,</a:t>
            </a:r>
            <a:r>
              <a:rPr lang="en-US" sz="2000" dirty="0" smtClean="0">
                <a:latin typeface="Times New Roman" pitchFamily="18" charset="0"/>
                <a:ea typeface="+mn-ea"/>
                <a:cs typeface="Times New Roman" pitchFamily="18" charset="0"/>
              </a:rPr>
              <a:t> reverse the order of labels in     :</a:t>
            </a:r>
          </a:p>
          <a:p>
            <a:pPr marL="1645920" lvl="3" indent="-274320">
              <a:spcBef>
                <a:spcPct val="20000"/>
              </a:spcBef>
              <a:buClr>
                <a:schemeClr val="accent3"/>
              </a:buClr>
              <a:buSzPct val="95000"/>
            </a:pP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2000" dirty="0" smtClean="0">
                <a:latin typeface="Times New Roman" pitchFamily="18" charset="0"/>
                <a:cs typeface="Times New Roman" pitchFamily="18" charset="0"/>
              </a:rPr>
              <a:t>set </a:t>
            </a:r>
            <a:endParaRPr kumimoji="0" lang="en-US" sz="2000" i="0" u="none" strike="noStrike" kern="1200" cap="none" spc="0" normalizeH="0" baseline="0" noProof="0" dirty="0" smtClean="0">
              <a:ln>
                <a:noFill/>
              </a:ln>
              <a:solidFill>
                <a:schemeClr val="tx1"/>
              </a:solidFill>
              <a:effectLst/>
              <a:uLnTx/>
              <a:uFillTx/>
              <a:latin typeface="cmmi10"/>
              <a:ea typeface="+mn-ea"/>
              <a:cs typeface="Times New Roman" pitchFamily="18" charset="0"/>
            </a:endParaRPr>
          </a:p>
        </p:txBody>
      </p:sp>
      <p:pic>
        <p:nvPicPr>
          <p:cNvPr id="26" name="Picture 25" descr="TP_tmp.emf"/>
          <p:cNvPicPr>
            <a:picLocks noChangeAspect="1"/>
          </p:cNvPicPr>
          <p:nvPr>
            <p:custDataLst>
              <p:tags r:id="rId1"/>
            </p:custDataLst>
          </p:nvPr>
        </p:nvPicPr>
        <p:blipFill>
          <a:blip r:embed="rId19" cstate="print"/>
          <a:stretch>
            <a:fillRect/>
          </a:stretch>
        </p:blipFill>
        <p:spPr>
          <a:xfrm>
            <a:off x="1714480" y="1357298"/>
            <a:ext cx="661050" cy="329940"/>
          </a:xfrm>
          <a:prstGeom prst="rect">
            <a:avLst/>
          </a:prstGeom>
        </p:spPr>
      </p:pic>
      <p:pic>
        <p:nvPicPr>
          <p:cNvPr id="27" name="Picture 26" descr="TP_tmp.emf"/>
          <p:cNvPicPr>
            <a:picLocks noChangeAspect="1"/>
          </p:cNvPicPr>
          <p:nvPr>
            <p:custDataLst>
              <p:tags r:id="rId2"/>
            </p:custDataLst>
          </p:nvPr>
        </p:nvPicPr>
        <p:blipFill>
          <a:blip r:embed="rId20" cstate="print"/>
          <a:stretch>
            <a:fillRect/>
          </a:stretch>
        </p:blipFill>
        <p:spPr>
          <a:xfrm>
            <a:off x="2390164" y="1330048"/>
            <a:ext cx="610200" cy="329940"/>
          </a:xfrm>
          <a:prstGeom prst="rect">
            <a:avLst/>
          </a:prstGeom>
        </p:spPr>
      </p:pic>
      <p:pic>
        <p:nvPicPr>
          <p:cNvPr id="28" name="Picture 27" descr="TP_tmp.emf"/>
          <p:cNvPicPr>
            <a:picLocks noChangeAspect="1"/>
          </p:cNvPicPr>
          <p:nvPr>
            <p:custDataLst>
              <p:tags r:id="rId3"/>
            </p:custDataLst>
          </p:nvPr>
        </p:nvPicPr>
        <p:blipFill>
          <a:blip r:embed="rId21" cstate="print"/>
          <a:stretch>
            <a:fillRect/>
          </a:stretch>
        </p:blipFill>
        <p:spPr>
          <a:xfrm>
            <a:off x="1142976" y="1714488"/>
            <a:ext cx="432225" cy="304559"/>
          </a:xfrm>
          <a:prstGeom prst="rect">
            <a:avLst/>
          </a:prstGeom>
        </p:spPr>
      </p:pic>
      <p:pic>
        <p:nvPicPr>
          <p:cNvPr id="30" name="Picture 29" descr="TP_tmp.emf"/>
          <p:cNvPicPr>
            <a:picLocks noChangeAspect="1"/>
          </p:cNvPicPr>
          <p:nvPr>
            <p:custDataLst>
              <p:tags r:id="rId4"/>
            </p:custDataLst>
          </p:nvPr>
        </p:nvPicPr>
        <p:blipFill>
          <a:blip r:embed="rId22" cstate="print"/>
          <a:stretch>
            <a:fillRect/>
          </a:stretch>
        </p:blipFill>
        <p:spPr>
          <a:xfrm>
            <a:off x="2357422" y="1714488"/>
            <a:ext cx="203400" cy="228420"/>
          </a:xfrm>
          <a:prstGeom prst="rect">
            <a:avLst/>
          </a:prstGeom>
        </p:spPr>
      </p:pic>
      <p:pic>
        <p:nvPicPr>
          <p:cNvPr id="32" name="Picture 31" descr="TP_tmp.emf"/>
          <p:cNvPicPr>
            <a:picLocks noChangeAspect="1"/>
          </p:cNvPicPr>
          <p:nvPr>
            <p:custDataLst>
              <p:tags r:id="rId5"/>
            </p:custDataLst>
          </p:nvPr>
        </p:nvPicPr>
        <p:blipFill>
          <a:blip r:embed="rId23" cstate="print"/>
          <a:stretch>
            <a:fillRect/>
          </a:stretch>
        </p:blipFill>
        <p:spPr>
          <a:xfrm>
            <a:off x="3067088" y="1771820"/>
            <a:ext cx="1576350" cy="228420"/>
          </a:xfrm>
          <a:prstGeom prst="rect">
            <a:avLst/>
          </a:prstGeom>
        </p:spPr>
      </p:pic>
      <p:pic>
        <p:nvPicPr>
          <p:cNvPr id="34" name="Picture 33" descr="TP_tmp.emf"/>
          <p:cNvPicPr>
            <a:picLocks noChangeAspect="1"/>
          </p:cNvPicPr>
          <p:nvPr>
            <p:custDataLst>
              <p:tags r:id="rId6"/>
            </p:custDataLst>
          </p:nvPr>
        </p:nvPicPr>
        <p:blipFill>
          <a:blip r:embed="rId24" cstate="print"/>
          <a:stretch>
            <a:fillRect/>
          </a:stretch>
        </p:blipFill>
        <p:spPr>
          <a:xfrm>
            <a:off x="5179843" y="1714488"/>
            <a:ext cx="177975" cy="228419"/>
          </a:xfrm>
          <a:prstGeom prst="rect">
            <a:avLst/>
          </a:prstGeom>
        </p:spPr>
      </p:pic>
      <p:pic>
        <p:nvPicPr>
          <p:cNvPr id="36" name="Picture 35" descr="TP_tmp.emf"/>
          <p:cNvPicPr>
            <a:picLocks noChangeAspect="1"/>
          </p:cNvPicPr>
          <p:nvPr>
            <p:custDataLst>
              <p:tags r:id="rId7"/>
            </p:custDataLst>
          </p:nvPr>
        </p:nvPicPr>
        <p:blipFill>
          <a:blip r:embed="rId25" cstate="print"/>
          <a:stretch>
            <a:fillRect/>
          </a:stretch>
        </p:blipFill>
        <p:spPr>
          <a:xfrm>
            <a:off x="5857884" y="1771820"/>
            <a:ext cx="254250" cy="228420"/>
          </a:xfrm>
          <a:prstGeom prst="rect">
            <a:avLst/>
          </a:prstGeom>
        </p:spPr>
      </p:pic>
      <p:pic>
        <p:nvPicPr>
          <p:cNvPr id="37" name="Picture 36" descr="TP_tmp.emf"/>
          <p:cNvPicPr>
            <a:picLocks noChangeAspect="1"/>
          </p:cNvPicPr>
          <p:nvPr>
            <p:custDataLst>
              <p:tags r:id="rId8"/>
            </p:custDataLst>
          </p:nvPr>
        </p:nvPicPr>
        <p:blipFill>
          <a:blip r:embed="rId19" cstate="print"/>
          <a:stretch>
            <a:fillRect/>
          </a:stretch>
        </p:blipFill>
        <p:spPr>
          <a:xfrm>
            <a:off x="5000628" y="2027490"/>
            <a:ext cx="661050" cy="329940"/>
          </a:xfrm>
          <a:prstGeom prst="rect">
            <a:avLst/>
          </a:prstGeom>
        </p:spPr>
      </p:pic>
      <p:pic>
        <p:nvPicPr>
          <p:cNvPr id="38" name="Picture 37" descr="TP_tmp.emf"/>
          <p:cNvPicPr>
            <a:picLocks noChangeAspect="1"/>
          </p:cNvPicPr>
          <p:nvPr>
            <p:custDataLst>
              <p:tags r:id="rId9"/>
            </p:custDataLst>
          </p:nvPr>
        </p:nvPicPr>
        <p:blipFill>
          <a:blip r:embed="rId20" cstate="print"/>
          <a:stretch>
            <a:fillRect/>
          </a:stretch>
        </p:blipFill>
        <p:spPr>
          <a:xfrm>
            <a:off x="5676312" y="2000240"/>
            <a:ext cx="610200" cy="329940"/>
          </a:xfrm>
          <a:prstGeom prst="rect">
            <a:avLst/>
          </a:prstGeom>
        </p:spPr>
      </p:pic>
      <p:pic>
        <p:nvPicPr>
          <p:cNvPr id="39" name="Picture 38" descr="TP_tmp.emf"/>
          <p:cNvPicPr>
            <a:picLocks noChangeAspect="1"/>
          </p:cNvPicPr>
          <p:nvPr>
            <p:custDataLst>
              <p:tags r:id="rId10"/>
            </p:custDataLst>
          </p:nvPr>
        </p:nvPicPr>
        <p:blipFill>
          <a:blip r:embed="rId21" cstate="print"/>
          <a:stretch>
            <a:fillRect/>
          </a:stretch>
        </p:blipFill>
        <p:spPr>
          <a:xfrm>
            <a:off x="1142976" y="2338623"/>
            <a:ext cx="432225" cy="304559"/>
          </a:xfrm>
          <a:prstGeom prst="rect">
            <a:avLst/>
          </a:prstGeom>
        </p:spPr>
      </p:pic>
      <p:pic>
        <p:nvPicPr>
          <p:cNvPr id="40" name="Picture 39" descr="TP_tmp.emf"/>
          <p:cNvPicPr>
            <a:picLocks noChangeAspect="1"/>
          </p:cNvPicPr>
          <p:nvPr>
            <p:custDataLst>
              <p:tags r:id="rId11"/>
            </p:custDataLst>
          </p:nvPr>
        </p:nvPicPr>
        <p:blipFill>
          <a:blip r:embed="rId26" cstate="print"/>
          <a:stretch>
            <a:fillRect/>
          </a:stretch>
        </p:blipFill>
        <p:spPr>
          <a:xfrm>
            <a:off x="6858016" y="2389382"/>
            <a:ext cx="279676" cy="253800"/>
          </a:xfrm>
          <a:prstGeom prst="rect">
            <a:avLst/>
          </a:prstGeom>
        </p:spPr>
      </p:pic>
      <p:pic>
        <p:nvPicPr>
          <p:cNvPr id="42" name="Picture 41" descr="TP_tmp.emf"/>
          <p:cNvPicPr>
            <a:picLocks noChangeAspect="1"/>
          </p:cNvPicPr>
          <p:nvPr>
            <p:custDataLst>
              <p:tags r:id="rId12"/>
            </p:custDataLst>
          </p:nvPr>
        </p:nvPicPr>
        <p:blipFill>
          <a:blip r:embed="rId27" cstate="print"/>
          <a:stretch>
            <a:fillRect/>
          </a:stretch>
        </p:blipFill>
        <p:spPr>
          <a:xfrm>
            <a:off x="4171277" y="2714620"/>
            <a:ext cx="686475" cy="329940"/>
          </a:xfrm>
          <a:prstGeom prst="rect">
            <a:avLst/>
          </a:prstGeom>
        </p:spPr>
      </p:pic>
      <p:pic>
        <p:nvPicPr>
          <p:cNvPr id="44" name="Picture 43" descr="TP_tmp.emf"/>
          <p:cNvPicPr>
            <a:picLocks noChangeAspect="1"/>
          </p:cNvPicPr>
          <p:nvPr>
            <p:custDataLst>
              <p:tags r:id="rId13"/>
            </p:custDataLst>
          </p:nvPr>
        </p:nvPicPr>
        <p:blipFill>
          <a:blip r:embed="rId28" cstate="print"/>
          <a:stretch>
            <a:fillRect/>
          </a:stretch>
        </p:blipFill>
        <p:spPr>
          <a:xfrm>
            <a:off x="7500958" y="2771952"/>
            <a:ext cx="1322100" cy="228420"/>
          </a:xfrm>
          <a:prstGeom prst="rect">
            <a:avLst/>
          </a:prstGeom>
        </p:spPr>
      </p:pic>
      <p:pic>
        <p:nvPicPr>
          <p:cNvPr id="46" name="Picture 45" descr="TP_tmp.emf"/>
          <p:cNvPicPr>
            <a:picLocks noChangeAspect="1"/>
          </p:cNvPicPr>
          <p:nvPr>
            <p:custDataLst>
              <p:tags r:id="rId14"/>
            </p:custDataLst>
          </p:nvPr>
        </p:nvPicPr>
        <p:blipFill>
          <a:blip r:embed="rId29" cstate="print"/>
          <a:stretch>
            <a:fillRect/>
          </a:stretch>
        </p:blipFill>
        <p:spPr>
          <a:xfrm>
            <a:off x="3079119" y="3429000"/>
            <a:ext cx="635625" cy="228420"/>
          </a:xfrm>
          <a:prstGeom prst="rect">
            <a:avLst/>
          </a:prstGeom>
        </p:spPr>
      </p:pic>
      <p:pic>
        <p:nvPicPr>
          <p:cNvPr id="48" name="Picture 47" descr="TP_tmp.emf"/>
          <p:cNvPicPr>
            <a:picLocks noChangeAspect="1"/>
          </p:cNvPicPr>
          <p:nvPr>
            <p:custDataLst>
              <p:tags r:id="rId15"/>
            </p:custDataLst>
          </p:nvPr>
        </p:nvPicPr>
        <p:blipFill>
          <a:blip r:embed="rId30" cstate="print"/>
          <a:stretch>
            <a:fillRect/>
          </a:stretch>
        </p:blipFill>
        <p:spPr>
          <a:xfrm>
            <a:off x="3857620" y="3429000"/>
            <a:ext cx="610200" cy="304560"/>
          </a:xfrm>
          <a:prstGeom prst="rect">
            <a:avLst/>
          </a:prstGeom>
        </p:spPr>
      </p:pic>
      <p:pic>
        <p:nvPicPr>
          <p:cNvPr id="49" name="Picture 48" descr="TP_tmp.emf"/>
          <p:cNvPicPr>
            <a:picLocks noChangeAspect="1"/>
          </p:cNvPicPr>
          <p:nvPr>
            <p:custDataLst>
              <p:tags r:id="rId16"/>
            </p:custDataLst>
          </p:nvPr>
        </p:nvPicPr>
        <p:blipFill>
          <a:blip r:embed="rId27" cstate="print"/>
          <a:stretch>
            <a:fillRect/>
          </a:stretch>
        </p:blipFill>
        <p:spPr>
          <a:xfrm>
            <a:off x="3671211" y="4099192"/>
            <a:ext cx="686475" cy="329940"/>
          </a:xfrm>
          <a:prstGeom prst="rect">
            <a:avLst/>
          </a:prstGeom>
        </p:spPr>
      </p:pic>
      <p:pic>
        <p:nvPicPr>
          <p:cNvPr id="9218" name="Picture 2"/>
          <p:cNvPicPr>
            <a:picLocks noChangeAspect="1" noChangeArrowheads="1"/>
          </p:cNvPicPr>
          <p:nvPr/>
        </p:nvPicPr>
        <p:blipFill>
          <a:blip r:embed="rId31" cstate="print"/>
          <a:srcRect/>
          <a:stretch>
            <a:fillRect/>
          </a:stretch>
        </p:blipFill>
        <p:spPr bwMode="auto">
          <a:xfrm>
            <a:off x="2571736" y="4857760"/>
            <a:ext cx="2893230" cy="257176"/>
          </a:xfrm>
          <a:prstGeom prst="rect">
            <a:avLst/>
          </a:prstGeom>
          <a:noFill/>
          <a:ln w="9525">
            <a:noFill/>
            <a:miter lim="800000"/>
            <a:headEnd/>
            <a:tailEnd/>
          </a:ln>
        </p:spPr>
      </p:pic>
      <p:pic>
        <p:nvPicPr>
          <p:cNvPr id="9219" name="Picture 3"/>
          <p:cNvPicPr>
            <a:picLocks noChangeAspect="1" noChangeArrowheads="1"/>
          </p:cNvPicPr>
          <p:nvPr/>
        </p:nvPicPr>
        <p:blipFill>
          <a:blip r:embed="rId32" cstate="print"/>
          <a:srcRect/>
          <a:stretch>
            <a:fillRect/>
          </a:stretch>
        </p:blipFill>
        <p:spPr bwMode="auto">
          <a:xfrm>
            <a:off x="3286116" y="5214950"/>
            <a:ext cx="4708051" cy="252413"/>
          </a:xfrm>
          <a:prstGeom prst="rect">
            <a:avLst/>
          </a:prstGeom>
          <a:noFill/>
          <a:ln w="9525">
            <a:noFill/>
            <a:miter lim="800000"/>
            <a:headEnd/>
            <a:tailEnd/>
          </a:ln>
        </p:spPr>
      </p:pic>
      <p:pic>
        <p:nvPicPr>
          <p:cNvPr id="53" name="Picture 52" descr="TP_tmp.emf"/>
          <p:cNvPicPr>
            <a:picLocks noChangeAspect="1"/>
          </p:cNvPicPr>
          <p:nvPr>
            <p:custDataLst>
              <p:tags r:id="rId17"/>
            </p:custDataLst>
          </p:nvPr>
        </p:nvPicPr>
        <p:blipFill>
          <a:blip r:embed="rId33" cstate="print"/>
          <a:stretch>
            <a:fillRect/>
          </a:stretch>
        </p:blipFill>
        <p:spPr>
          <a:xfrm>
            <a:off x="6072198" y="5629472"/>
            <a:ext cx="254250" cy="228420"/>
          </a:xfrm>
          <a:prstGeom prst="rect">
            <a:avLst/>
          </a:prstGeom>
        </p:spPr>
      </p:pic>
      <p:pic>
        <p:nvPicPr>
          <p:cNvPr id="9220" name="Picture 4"/>
          <p:cNvPicPr>
            <a:picLocks noChangeAspect="1" noChangeArrowheads="1"/>
          </p:cNvPicPr>
          <p:nvPr/>
        </p:nvPicPr>
        <p:blipFill>
          <a:blip r:embed="rId34" cstate="print"/>
          <a:srcRect/>
          <a:stretch>
            <a:fillRect/>
          </a:stretch>
        </p:blipFill>
        <p:spPr bwMode="auto">
          <a:xfrm>
            <a:off x="2585693" y="5929330"/>
            <a:ext cx="2772125" cy="276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The main transformation</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Analyzing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Correctness – follows</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from the definition of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latin typeface="Times New Roman" pitchFamily="18" charset="0"/>
                <a:cs typeface="Times New Roman" pitchFamily="18" charset="0"/>
              </a:rPr>
              <a:t>Space complexity:</a:t>
            </a:r>
          </a:p>
          <a:p>
            <a:pPr marL="731520" lvl="1" indent="-274320">
              <a:spcBef>
                <a:spcPct val="20000"/>
              </a:spcBef>
              <a:buClr>
                <a:schemeClr val="accent3"/>
              </a:buClr>
              <a:buSzPct val="95000"/>
              <a:buFont typeface="Arial" pitchFamily="34" charset="0"/>
              <a:buChar char="•"/>
            </a:pP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each node of the recursion tree performs a constant number of operations and makes a constant number of recursive calls.</a:t>
            </a:r>
          </a:p>
          <a:p>
            <a:pPr marL="731520" lvl="1" indent="-274320">
              <a:spcBef>
                <a:spcPct val="20000"/>
              </a:spcBef>
              <a:buClr>
                <a:schemeClr val="accent3"/>
              </a:buClr>
              <a:buSzPct val="95000"/>
              <a:buFont typeface="Arial" pitchFamily="34" charset="0"/>
              <a:buChar char="•"/>
            </a:pPr>
            <a:r>
              <a:rPr lang="en-US" sz="2000" noProof="0" dirty="0" smtClean="0">
                <a:latin typeface="Times New Roman" pitchFamily="18" charset="0"/>
                <a:cs typeface="Times New Roman" pitchFamily="18" charset="0"/>
              </a:rPr>
              <a:t>The depth of the recursion is </a:t>
            </a:r>
          </a:p>
          <a:p>
            <a:pPr marL="731520" lvl="1" indent="-274320">
              <a:spcBef>
                <a:spcPct val="20000"/>
              </a:spcBef>
              <a:buClr>
                <a:schemeClr val="accent3"/>
              </a:buClr>
              <a:buSzPct val="95000"/>
              <a:buFont typeface="Arial" pitchFamily="34" charset="0"/>
              <a:buChar char="•"/>
            </a:pPr>
            <a:r>
              <a:rPr kumimoji="0" lang="en-US" sz="200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Therefore,</a:t>
            </a:r>
            <a:r>
              <a:rPr kumimoji="0" lang="en-US" sz="2000" i="0" u="none" strike="noStrike" kern="1200" cap="none" spc="0" normalizeH="0" dirty="0" smtClean="0">
                <a:ln>
                  <a:noFill/>
                </a:ln>
                <a:solidFill>
                  <a:schemeClr val="tx1"/>
                </a:solidFill>
                <a:effectLst/>
                <a:uLnTx/>
                <a:uFillTx/>
                <a:latin typeface="Times New Roman" pitchFamily="18" charset="0"/>
                <a:cs typeface="Times New Roman" pitchFamily="18" charset="0"/>
              </a:rPr>
              <a:t> maintaining the recursion can be done in space</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Basic operations (evaluating </a:t>
            </a:r>
            <a:r>
              <a:rPr kumimoji="0" lang="en-US" sz="2000" i="0" u="none" strike="noStrike" kern="1200" cap="none" spc="0" normalizeH="0" dirty="0" smtClean="0">
                <a:ln>
                  <a:noFill/>
                </a:ln>
                <a:solidFill>
                  <a:schemeClr val="tx1"/>
                </a:solidFill>
                <a:effectLst/>
                <a:uLnTx/>
                <a:uFillTx/>
                <a:latin typeface="Times New Roman" pitchFamily="18" charset="0"/>
                <a:cs typeface="Times New Roman" pitchFamily="18" charset="0"/>
              </a:rPr>
              <a:t>                      , reversing the labels) can all be done in spac</a:t>
            </a:r>
            <a:r>
              <a:rPr lang="en-US" sz="2000" dirty="0" smtClean="0">
                <a:latin typeface="Times New Roman" pitchFamily="18" charset="0"/>
                <a:cs typeface="Times New Roman" pitchFamily="18" charset="0"/>
              </a:rPr>
              <a:t>e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only </a:t>
            </a:r>
            <a:r>
              <a:rPr lang="en-US" sz="2000" dirty="0" smtClean="0">
                <a:latin typeface="Times New Roman" pitchFamily="18" charset="0"/>
                <a:cs typeface="Times New Roman" pitchFamily="18" charset="0"/>
              </a:rPr>
              <a:t>memory </a:t>
            </a:r>
            <a:r>
              <a:rPr lang="en-US" sz="2000" dirty="0" smtClean="0">
                <a:latin typeface="Times New Roman" pitchFamily="18" charset="0"/>
                <a:cs typeface="Times New Roman" pitchFamily="18" charset="0"/>
              </a:rPr>
              <a:t>that needs </a:t>
            </a:r>
            <a:r>
              <a:rPr lang="en-US" sz="2000" dirty="0" smtClean="0">
                <a:latin typeface="Times New Roman" pitchFamily="18" charset="0"/>
                <a:cs typeface="Times New Roman" pitchFamily="18" charset="0"/>
              </a:rPr>
              <a:t>to be kept after a basic operation is performed, is the memory holding the </a:t>
            </a:r>
            <a:r>
              <a:rPr lang="en-US" sz="2000" dirty="0" smtClean="0">
                <a:latin typeface="Times New Roman" pitchFamily="18" charset="0"/>
                <a:cs typeface="Times New Roman" pitchFamily="18" charset="0"/>
              </a:rPr>
              <a:t>variables                       (that are </a:t>
            </a:r>
            <a:r>
              <a:rPr lang="en-US" sz="2000" dirty="0" smtClean="0">
                <a:latin typeface="Times New Roman" pitchFamily="18" charset="0"/>
                <a:cs typeface="Times New Roman" pitchFamily="18" charset="0"/>
              </a:rPr>
              <a:t>shared by all of these operations), and the memory for maintaining the recursion</a:t>
            </a:r>
            <a:r>
              <a:rPr lang="en-US" dirty="0" smtClean="0">
                <a:latin typeface="Times New Roman" pitchFamily="18" charset="0"/>
                <a:cs typeface="Times New Roman" pitchFamily="18" charset="0"/>
              </a:rPr>
              <a:t>.</a:t>
            </a:r>
          </a:p>
          <a:p>
            <a:pPr marL="731520" lvl="1" indent="-274320">
              <a:spcBef>
                <a:spcPct val="20000"/>
              </a:spcBef>
              <a:buClr>
                <a:schemeClr val="accent3"/>
              </a:buClr>
              <a:buSzPct val="95000"/>
              <a:buFont typeface="Arial" pitchFamily="34" charset="0"/>
              <a:buChar char="•"/>
            </a:pPr>
            <a:r>
              <a:rPr lang="en-US" sz="2000" noProof="0" dirty="0" smtClean="0">
                <a:latin typeface="Times New Roman" pitchFamily="18" charset="0"/>
                <a:cs typeface="Times New Roman" pitchFamily="18" charset="0"/>
              </a:rPr>
              <a:t>Conclusion: overall space complexity is                  .</a:t>
            </a:r>
            <a:endPar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26" name="Picture 25" descr="TP_tmp.emf"/>
          <p:cNvPicPr>
            <a:picLocks noChangeAspect="1"/>
          </p:cNvPicPr>
          <p:nvPr>
            <p:custDataLst>
              <p:tags r:id="rId1"/>
            </p:custDataLst>
          </p:nvPr>
        </p:nvPicPr>
        <p:blipFill>
          <a:blip r:embed="rId10" cstate="print"/>
          <a:stretch>
            <a:fillRect/>
          </a:stretch>
        </p:blipFill>
        <p:spPr>
          <a:xfrm>
            <a:off x="1710883" y="1357298"/>
            <a:ext cx="432225" cy="304559"/>
          </a:xfrm>
          <a:prstGeom prst="rect">
            <a:avLst/>
          </a:prstGeom>
        </p:spPr>
      </p:pic>
      <p:pic>
        <p:nvPicPr>
          <p:cNvPr id="27" name="Picture 26" descr="TP_tmp.emf"/>
          <p:cNvPicPr>
            <a:picLocks noChangeAspect="1"/>
          </p:cNvPicPr>
          <p:nvPr>
            <p:custDataLst>
              <p:tags r:id="rId2"/>
            </p:custDataLst>
          </p:nvPr>
        </p:nvPicPr>
        <p:blipFill>
          <a:blip r:embed="rId11" cstate="print"/>
          <a:stretch>
            <a:fillRect/>
          </a:stretch>
        </p:blipFill>
        <p:spPr>
          <a:xfrm>
            <a:off x="5357818" y="1714488"/>
            <a:ext cx="279676" cy="253800"/>
          </a:xfrm>
          <a:prstGeom prst="rect">
            <a:avLst/>
          </a:prstGeom>
        </p:spPr>
      </p:pic>
      <p:pic>
        <p:nvPicPr>
          <p:cNvPr id="29" name="Picture 28" descr="TP_tmp.emf"/>
          <p:cNvPicPr>
            <a:picLocks noChangeAspect="1"/>
          </p:cNvPicPr>
          <p:nvPr>
            <p:custDataLst>
              <p:tags r:id="rId3"/>
            </p:custDataLst>
          </p:nvPr>
        </p:nvPicPr>
        <p:blipFill>
          <a:blip r:embed="rId12" cstate="print"/>
          <a:stretch>
            <a:fillRect/>
          </a:stretch>
        </p:blipFill>
        <p:spPr>
          <a:xfrm>
            <a:off x="4286248" y="3143248"/>
            <a:ext cx="1881450" cy="329940"/>
          </a:xfrm>
          <a:prstGeom prst="rect">
            <a:avLst/>
          </a:prstGeom>
        </p:spPr>
      </p:pic>
      <p:pic>
        <p:nvPicPr>
          <p:cNvPr id="31" name="Picture 30" descr="TP_tmp.emf"/>
          <p:cNvPicPr>
            <a:picLocks noChangeAspect="1"/>
          </p:cNvPicPr>
          <p:nvPr>
            <p:custDataLst>
              <p:tags r:id="rId4"/>
            </p:custDataLst>
          </p:nvPr>
        </p:nvPicPr>
        <p:blipFill>
          <a:blip r:embed="rId13" cstate="print"/>
          <a:stretch>
            <a:fillRect/>
          </a:stretch>
        </p:blipFill>
        <p:spPr>
          <a:xfrm>
            <a:off x="7286644" y="3500438"/>
            <a:ext cx="1017000" cy="329940"/>
          </a:xfrm>
          <a:prstGeom prst="rect">
            <a:avLst/>
          </a:prstGeom>
        </p:spPr>
      </p:pic>
      <p:pic>
        <p:nvPicPr>
          <p:cNvPr id="33" name="Picture 32" descr="TP_tmp.emf"/>
          <p:cNvPicPr>
            <a:picLocks noChangeAspect="1"/>
          </p:cNvPicPr>
          <p:nvPr>
            <p:custDataLst>
              <p:tags r:id="rId5"/>
            </p:custDataLst>
          </p:nvPr>
        </p:nvPicPr>
        <p:blipFill>
          <a:blip r:embed="rId14" cstate="print"/>
          <a:stretch>
            <a:fillRect/>
          </a:stretch>
        </p:blipFill>
        <p:spPr>
          <a:xfrm>
            <a:off x="4286248" y="3857628"/>
            <a:ext cx="1322100" cy="304560"/>
          </a:xfrm>
          <a:prstGeom prst="rect">
            <a:avLst/>
          </a:prstGeom>
        </p:spPr>
      </p:pic>
      <p:pic>
        <p:nvPicPr>
          <p:cNvPr id="34" name="Picture 33" descr="TP_tmp.emf"/>
          <p:cNvPicPr>
            <a:picLocks noChangeAspect="1"/>
          </p:cNvPicPr>
          <p:nvPr>
            <p:custDataLst>
              <p:tags r:id="rId6"/>
            </p:custDataLst>
          </p:nvPr>
        </p:nvPicPr>
        <p:blipFill>
          <a:blip r:embed="rId13" cstate="print"/>
          <a:stretch>
            <a:fillRect/>
          </a:stretch>
        </p:blipFill>
        <p:spPr>
          <a:xfrm>
            <a:off x="3071802" y="4170630"/>
            <a:ext cx="1017000" cy="329940"/>
          </a:xfrm>
          <a:prstGeom prst="rect">
            <a:avLst/>
          </a:prstGeom>
        </p:spPr>
      </p:pic>
      <p:pic>
        <p:nvPicPr>
          <p:cNvPr id="36" name="Picture 35" descr="TP_tmp.emf"/>
          <p:cNvPicPr>
            <a:picLocks noChangeAspect="1"/>
          </p:cNvPicPr>
          <p:nvPr>
            <p:custDataLst>
              <p:tags r:id="rId7"/>
            </p:custDataLst>
          </p:nvPr>
        </p:nvPicPr>
        <p:blipFill>
          <a:blip r:embed="rId15" cstate="print"/>
          <a:stretch>
            <a:fillRect/>
          </a:stretch>
        </p:blipFill>
        <p:spPr>
          <a:xfrm>
            <a:off x="5000628" y="4915092"/>
            <a:ext cx="1322100" cy="228420"/>
          </a:xfrm>
          <a:prstGeom prst="rect">
            <a:avLst/>
          </a:prstGeom>
        </p:spPr>
      </p:pic>
      <p:pic>
        <p:nvPicPr>
          <p:cNvPr id="37" name="Picture 36" descr="TP_tmp.emf"/>
          <p:cNvPicPr>
            <a:picLocks noChangeAspect="1"/>
          </p:cNvPicPr>
          <p:nvPr>
            <p:custDataLst>
              <p:tags r:id="rId8"/>
            </p:custDataLst>
          </p:nvPr>
        </p:nvPicPr>
        <p:blipFill>
          <a:blip r:embed="rId13" cstate="print"/>
          <a:stretch>
            <a:fillRect/>
          </a:stretch>
        </p:blipFill>
        <p:spPr>
          <a:xfrm>
            <a:off x="5429256" y="5500702"/>
            <a:ext cx="1017000" cy="3299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The algorithm</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Armed with</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our new set of tools, we may proceed to the algorithm.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baseline="0" dirty="0" smtClean="0">
                <a:latin typeface="Times New Roman" pitchFamily="18" charset="0"/>
                <a:cs typeface="Times New Roman" pitchFamily="18" charset="0"/>
              </a:rPr>
              <a:t>Theorem</a:t>
            </a:r>
            <a:r>
              <a:rPr lang="en-US" sz="2000" b="1" dirty="0" smtClean="0">
                <a:latin typeface="Times New Roman" pitchFamily="18" charset="0"/>
                <a:cs typeface="Times New Roman" pitchFamily="18" charset="0"/>
              </a:rPr>
              <a:t> 11: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USTCON</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noProof="0" dirty="0" smtClean="0">
                <a:latin typeface="Times New Roman" pitchFamily="18" charset="0"/>
                <a:cs typeface="Times New Roman" pitchFamily="18" charset="0"/>
              </a:rPr>
              <a:t>Note:</a:t>
            </a:r>
            <a:r>
              <a:rPr lang="en-US" sz="2000" noProof="0" dirty="0" smtClean="0">
                <a:latin typeface="Times New Roman" pitchFamily="18" charset="0"/>
                <a:cs typeface="Times New Roman" pitchFamily="18" charset="0"/>
              </a:rPr>
              <a:t> Since USTCON is SL-complete ([LP82]), this implies L = SL.</a:t>
            </a:r>
          </a:p>
          <a:p>
            <a:pPr marL="731520" lvl="1" indent="-274320">
              <a:spcBef>
                <a:spcPct val="20000"/>
              </a:spcBef>
              <a:buClr>
                <a:schemeClr val="accent3"/>
              </a:buClr>
              <a:buSzPct val="95000"/>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274320" indent="-274320">
              <a:spcBef>
                <a:spcPct val="20000"/>
              </a:spcBef>
              <a:buClr>
                <a:schemeClr val="accent3"/>
              </a:buClr>
              <a:buSzPct val="95000"/>
            </a:pPr>
            <a:r>
              <a:rPr lang="en-US" sz="2000" dirty="0" smtClean="0">
                <a:latin typeface="Times New Roman" pitchFamily="18" charset="0"/>
                <a:cs typeface="Times New Roman" pitchFamily="18" charset="0"/>
              </a:rPr>
              <a:t>We will need to describe an algorithm</a:t>
            </a: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274320" indent="-274320">
              <a:spcBef>
                <a:spcPct val="20000"/>
              </a:spcBef>
              <a:buClr>
                <a:schemeClr val="accent3"/>
              </a:buClr>
              <a:buSzPct val="95000"/>
            </a:pP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kumimoji="0" lang="en-US" sz="20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00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Input:               (given in adjacency matrix representation).</a:t>
            </a:r>
          </a:p>
          <a:p>
            <a:pPr marL="731520" lvl="1" indent="-274320">
              <a:spcBef>
                <a:spcPct val="20000"/>
              </a:spcBef>
              <a:buClr>
                <a:schemeClr val="accent3"/>
              </a:buClr>
              <a:buSzPct val="95000"/>
            </a:pPr>
            <a:r>
              <a:rPr lang="en-US" sz="2000" b="1" baseline="0" dirty="0" smtClean="0">
                <a:latin typeface="Times New Roman" pitchFamily="18" charset="0"/>
                <a:cs typeface="Times New Roman" pitchFamily="18" charset="0"/>
              </a:rPr>
              <a:t>	</a:t>
            </a:r>
            <a:r>
              <a:rPr lang="en-US" sz="2000" b="1" baseline="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Output: “connected” iff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t</a:t>
            </a:r>
            <a:r>
              <a:rPr lang="en-US" sz="2000" dirty="0" smtClean="0">
                <a:latin typeface="Times New Roman" pitchFamily="18" charset="0"/>
                <a:cs typeface="Times New Roman" pitchFamily="18" charset="0"/>
              </a:rPr>
              <a:t> in the same connected component.</a:t>
            </a:r>
            <a:endParaRPr lang="en-US" sz="2000" dirty="0" smtClean="0">
              <a:latin typeface="Times New Roman" pitchFamily="18" charset="0"/>
              <a:cs typeface="Times New Roman" pitchFamily="18" charset="0"/>
            </a:endParaRP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Our algorithm will require a                               -graph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(which exists by proposition 3 and can be constructed explicitly or found by exhaustive search).</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But to apply the transformation     we must first transform the input graph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into a graph which is a legal input for      along with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We’ll denote this transformed graph by           . </a:t>
            </a:r>
          </a:p>
        </p:txBody>
      </p:sp>
      <p:pic>
        <p:nvPicPr>
          <p:cNvPr id="15" name="Picture 14" descr="TP_tmp.emf"/>
          <p:cNvPicPr>
            <a:picLocks noChangeAspect="1"/>
          </p:cNvPicPr>
          <p:nvPr>
            <p:custDataLst>
              <p:tags r:id="rId1"/>
            </p:custDataLst>
          </p:nvPr>
        </p:nvPicPr>
        <p:blipFill>
          <a:blip r:embed="rId9" cstate="print"/>
          <a:stretch>
            <a:fillRect/>
          </a:stretch>
        </p:blipFill>
        <p:spPr>
          <a:xfrm>
            <a:off x="1857356" y="2129010"/>
            <a:ext cx="203400" cy="228420"/>
          </a:xfrm>
          <a:prstGeom prst="rect">
            <a:avLst/>
          </a:prstGeom>
        </p:spPr>
      </p:pic>
      <p:pic>
        <p:nvPicPr>
          <p:cNvPr id="18" name="Picture 17" descr="TP_tmp.emf"/>
          <p:cNvPicPr>
            <a:picLocks noChangeAspect="1"/>
          </p:cNvPicPr>
          <p:nvPr>
            <p:custDataLst>
              <p:tags r:id="rId2"/>
            </p:custDataLst>
          </p:nvPr>
        </p:nvPicPr>
        <p:blipFill>
          <a:blip r:embed="rId10" cstate="print"/>
          <a:stretch>
            <a:fillRect/>
          </a:stretch>
        </p:blipFill>
        <p:spPr>
          <a:xfrm>
            <a:off x="1129705" y="3553069"/>
            <a:ext cx="584775" cy="304559"/>
          </a:xfrm>
          <a:prstGeom prst="rect">
            <a:avLst/>
          </a:prstGeom>
        </p:spPr>
      </p:pic>
      <p:pic>
        <p:nvPicPr>
          <p:cNvPr id="20" name="Picture 19" descr="TP_tmp.emf"/>
          <p:cNvPicPr>
            <a:picLocks noChangeAspect="1"/>
          </p:cNvPicPr>
          <p:nvPr>
            <p:custDataLst>
              <p:tags r:id="rId3"/>
            </p:custDataLst>
          </p:nvPr>
        </p:nvPicPr>
        <p:blipFill>
          <a:blip r:embed="rId11" cstate="print"/>
          <a:stretch>
            <a:fillRect/>
          </a:stretch>
        </p:blipFill>
        <p:spPr>
          <a:xfrm>
            <a:off x="2500298" y="3571876"/>
            <a:ext cx="864450" cy="329940"/>
          </a:xfrm>
          <a:prstGeom prst="rect">
            <a:avLst/>
          </a:prstGeom>
        </p:spPr>
      </p:pic>
      <p:pic>
        <p:nvPicPr>
          <p:cNvPr id="22" name="Picture 21" descr="TP_tmp.emf"/>
          <p:cNvPicPr>
            <a:picLocks noChangeAspect="1"/>
          </p:cNvPicPr>
          <p:nvPr>
            <p:custDataLst>
              <p:tags r:id="rId4"/>
            </p:custDataLst>
          </p:nvPr>
        </p:nvPicPr>
        <p:blipFill>
          <a:blip r:embed="rId12" cstate="print"/>
          <a:stretch>
            <a:fillRect/>
          </a:stretch>
        </p:blipFill>
        <p:spPr>
          <a:xfrm>
            <a:off x="4429124" y="5286388"/>
            <a:ext cx="279676" cy="253800"/>
          </a:xfrm>
          <a:prstGeom prst="rect">
            <a:avLst/>
          </a:prstGeom>
        </p:spPr>
      </p:pic>
      <p:pic>
        <p:nvPicPr>
          <p:cNvPr id="23" name="Picture 22" descr="TP_tmp.emf"/>
          <p:cNvPicPr>
            <a:picLocks noChangeAspect="1"/>
          </p:cNvPicPr>
          <p:nvPr>
            <p:custDataLst>
              <p:tags r:id="rId5"/>
            </p:custDataLst>
          </p:nvPr>
        </p:nvPicPr>
        <p:blipFill>
          <a:blip r:embed="rId12" cstate="print"/>
          <a:stretch>
            <a:fillRect/>
          </a:stretch>
        </p:blipFill>
        <p:spPr>
          <a:xfrm>
            <a:off x="6006836" y="5572140"/>
            <a:ext cx="279676" cy="253800"/>
          </a:xfrm>
          <a:prstGeom prst="rect">
            <a:avLst/>
          </a:prstGeom>
        </p:spPr>
      </p:pic>
      <p:pic>
        <p:nvPicPr>
          <p:cNvPr id="25" name="Picture 24" descr="TP_tmp.emf"/>
          <p:cNvPicPr>
            <a:picLocks noChangeAspect="1"/>
          </p:cNvPicPr>
          <p:nvPr>
            <p:custDataLst>
              <p:tags r:id="rId6"/>
            </p:custDataLst>
          </p:nvPr>
        </p:nvPicPr>
        <p:blipFill>
          <a:blip r:embed="rId13" cstate="print"/>
          <a:stretch>
            <a:fillRect/>
          </a:stretch>
        </p:blipFill>
        <p:spPr>
          <a:xfrm>
            <a:off x="4714876" y="5885142"/>
            <a:ext cx="559350" cy="329940"/>
          </a:xfrm>
          <a:prstGeom prst="rect">
            <a:avLst/>
          </a:prstGeom>
        </p:spPr>
      </p:pic>
      <p:pic>
        <p:nvPicPr>
          <p:cNvPr id="26" name="Picture 25" descr="TP_tmp.emf"/>
          <p:cNvPicPr>
            <a:picLocks noChangeAspect="1"/>
          </p:cNvPicPr>
          <p:nvPr>
            <p:custDataLst>
              <p:tags r:id="rId7"/>
            </p:custDataLst>
          </p:nvPr>
        </p:nvPicPr>
        <p:blipFill>
          <a:blip r:embed="rId14" cstate="print"/>
          <a:stretch>
            <a:fillRect/>
          </a:stretch>
        </p:blipFill>
        <p:spPr>
          <a:xfrm>
            <a:off x="4214810" y="4214818"/>
            <a:ext cx="1881450" cy="3553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The algorithm</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Computing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needs to be a        -regular graph given by its rotation map.</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Informally, each vertex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replaced with a cycle of length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and each vertex           such that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w</a:t>
            </a:r>
            <a:r>
              <a:rPr lang="en-US" sz="2000" dirty="0" smtClean="0">
                <a:latin typeface="Times New Roman" pitchFamily="18" charset="0"/>
                <a:cs typeface="Times New Roman" pitchFamily="18" charset="0"/>
              </a:rPr>
              <a:t> are connected by an edge in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also connected to            (the rest of the edges are self loops).</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Formally, we define					  :</a:t>
            </a:r>
          </a:p>
          <a:p>
            <a:pPr marL="1188720" lvl="2" indent="-274320">
              <a:spcBef>
                <a:spcPct val="20000"/>
              </a:spcBef>
              <a:buClr>
                <a:schemeClr val="accent3"/>
              </a:buClr>
              <a:buSzPct val="95000"/>
            </a:pPr>
            <a:endParaRPr lang="en-US" sz="2000" dirty="0" smtClean="0">
              <a:latin typeface="Times New Roman" pitchFamily="18" charset="0"/>
              <a:cs typeface="Times New Roman" pitchFamily="18" charset="0"/>
            </a:endParaRPr>
          </a:p>
          <a:p>
            <a:pPr marL="731520" lvl="1" indent="-274320">
              <a:spcBef>
                <a:spcPct val="20000"/>
              </a:spcBef>
              <a:buClr>
                <a:schemeClr val="accent3"/>
              </a:buClr>
              <a:buSzPct val="95000"/>
              <a:buFont typeface="Arial" pitchFamily="34" charset="0"/>
              <a:buChar char="•"/>
            </a:pPr>
            <a:endParaRPr lang="en-US" sz="2000" dirty="0" smtClean="0">
              <a:latin typeface="Times New Roman" pitchFamily="18" charset="0"/>
              <a:cs typeface="Times New Roman" pitchFamily="18" charset="0"/>
            </a:endParaRPr>
          </a:p>
          <a:p>
            <a:pPr marL="731520" lvl="1" indent="-274320">
              <a:spcBef>
                <a:spcPct val="20000"/>
              </a:spcBef>
              <a:buClr>
                <a:schemeClr val="accent3"/>
              </a:buClr>
              <a:buSzPct val="95000"/>
              <a:buFont typeface="Arial" pitchFamily="34" charset="0"/>
              <a:buChar char="•"/>
            </a:pPr>
            <a:endParaRPr lang="en-US" sz="2000" dirty="0" smtClean="0">
              <a:latin typeface="Times New Roman" pitchFamily="18" charset="0"/>
              <a:cs typeface="Times New Roman" pitchFamily="18" charset="0"/>
            </a:endParaRPr>
          </a:p>
        </p:txBody>
      </p:sp>
      <p:pic>
        <p:nvPicPr>
          <p:cNvPr id="13" name="Picture 12" descr="TP_tmp.emf"/>
          <p:cNvPicPr>
            <a:picLocks noChangeAspect="1"/>
          </p:cNvPicPr>
          <p:nvPr>
            <p:custDataLst>
              <p:tags r:id="rId1"/>
            </p:custDataLst>
          </p:nvPr>
        </p:nvPicPr>
        <p:blipFill>
          <a:blip r:embed="rId7" cstate="print"/>
          <a:stretch>
            <a:fillRect/>
          </a:stretch>
        </p:blipFill>
        <p:spPr>
          <a:xfrm>
            <a:off x="1785918" y="1384548"/>
            <a:ext cx="559350" cy="329940"/>
          </a:xfrm>
          <a:prstGeom prst="rect">
            <a:avLst/>
          </a:prstGeom>
        </p:spPr>
      </p:pic>
      <p:pic>
        <p:nvPicPr>
          <p:cNvPr id="14" name="Picture 13" descr="TP_tmp.emf"/>
          <p:cNvPicPr>
            <a:picLocks noChangeAspect="1"/>
          </p:cNvPicPr>
          <p:nvPr>
            <p:custDataLst>
              <p:tags r:id="rId2"/>
            </p:custDataLst>
          </p:nvPr>
        </p:nvPicPr>
        <p:blipFill>
          <a:blip r:embed="rId7" cstate="print"/>
          <a:stretch>
            <a:fillRect/>
          </a:stretch>
        </p:blipFill>
        <p:spPr>
          <a:xfrm>
            <a:off x="1214414" y="1714488"/>
            <a:ext cx="559350" cy="329940"/>
          </a:xfrm>
          <a:prstGeom prst="rect">
            <a:avLst/>
          </a:prstGeom>
        </p:spPr>
      </p:pic>
      <p:pic>
        <p:nvPicPr>
          <p:cNvPr id="16" name="Picture 15" descr="TP_tmp.emf"/>
          <p:cNvPicPr>
            <a:picLocks noChangeAspect="1"/>
          </p:cNvPicPr>
          <p:nvPr>
            <p:custDataLst>
              <p:tags r:id="rId3"/>
            </p:custDataLst>
          </p:nvPr>
        </p:nvPicPr>
        <p:blipFill>
          <a:blip r:embed="rId8" cstate="print"/>
          <a:stretch>
            <a:fillRect/>
          </a:stretch>
        </p:blipFill>
        <p:spPr>
          <a:xfrm>
            <a:off x="3214678" y="1714488"/>
            <a:ext cx="457650" cy="355320"/>
          </a:xfrm>
          <a:prstGeom prst="rect">
            <a:avLst/>
          </a:prstGeom>
        </p:spPr>
      </p:pic>
      <p:pic>
        <p:nvPicPr>
          <p:cNvPr id="18" name="Picture 17" descr="TP_tmp.emf"/>
          <p:cNvPicPr>
            <a:picLocks noChangeAspect="1"/>
          </p:cNvPicPr>
          <p:nvPr>
            <p:custDataLst>
              <p:tags r:id="rId4"/>
            </p:custDataLst>
          </p:nvPr>
        </p:nvPicPr>
        <p:blipFill>
          <a:blip r:embed="rId9" cstate="print"/>
          <a:stretch>
            <a:fillRect/>
          </a:stretch>
        </p:blipFill>
        <p:spPr>
          <a:xfrm>
            <a:off x="2428860" y="2384680"/>
            <a:ext cx="661050" cy="329940"/>
          </a:xfrm>
          <a:prstGeom prst="rect">
            <a:avLst/>
          </a:prstGeom>
        </p:spPr>
      </p:pic>
      <p:pic>
        <p:nvPicPr>
          <p:cNvPr id="20" name="Picture 19" descr="TP_tmp.emf"/>
          <p:cNvPicPr>
            <a:picLocks noChangeAspect="1"/>
          </p:cNvPicPr>
          <p:nvPr>
            <p:custDataLst>
              <p:tags r:id="rId5"/>
            </p:custDataLst>
          </p:nvPr>
        </p:nvPicPr>
        <p:blipFill>
          <a:blip r:embed="rId10" cstate="print"/>
          <a:stretch>
            <a:fillRect/>
          </a:stretch>
        </p:blipFill>
        <p:spPr>
          <a:xfrm>
            <a:off x="3071802" y="2714620"/>
            <a:ext cx="661050" cy="329940"/>
          </a:xfrm>
          <a:prstGeom prst="rect">
            <a:avLst/>
          </a:prstGeom>
        </p:spPr>
      </p:pic>
      <p:pic>
        <p:nvPicPr>
          <p:cNvPr id="10242" name="Picture 2"/>
          <p:cNvPicPr>
            <a:picLocks noChangeAspect="1" noChangeArrowheads="1"/>
          </p:cNvPicPr>
          <p:nvPr/>
        </p:nvPicPr>
        <p:blipFill>
          <a:blip r:embed="rId11" cstate="print"/>
          <a:srcRect/>
          <a:stretch>
            <a:fillRect/>
          </a:stretch>
        </p:blipFill>
        <p:spPr bwMode="auto">
          <a:xfrm>
            <a:off x="3376636" y="3095625"/>
            <a:ext cx="4552950" cy="333375"/>
          </a:xfrm>
          <a:prstGeom prst="rect">
            <a:avLst/>
          </a:prstGeom>
          <a:noFill/>
          <a:ln w="9525">
            <a:noFill/>
            <a:miter lim="800000"/>
            <a:headEnd/>
            <a:tailEnd/>
          </a:ln>
        </p:spPr>
      </p:pic>
      <p:pic>
        <p:nvPicPr>
          <p:cNvPr id="10243" name="Picture 3"/>
          <p:cNvPicPr>
            <a:picLocks noChangeAspect="1" noChangeArrowheads="1"/>
          </p:cNvPicPr>
          <p:nvPr/>
        </p:nvPicPr>
        <p:blipFill>
          <a:blip r:embed="rId12" cstate="print"/>
          <a:srcRect/>
          <a:stretch>
            <a:fillRect/>
          </a:stretch>
        </p:blipFill>
        <p:spPr bwMode="auto">
          <a:xfrm>
            <a:off x="514350" y="3714752"/>
            <a:ext cx="862965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The algorithm</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Analyzing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latin typeface="Times New Roman" pitchFamily="18" charset="0"/>
                <a:cs typeface="Times New Roman" pitchFamily="18" charset="0"/>
              </a:rPr>
              <a:t>Clearly computable in log space.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latin typeface="Times New Roman" pitchFamily="18" charset="0"/>
                <a:cs typeface="Times New Roman" pitchFamily="18" charset="0"/>
              </a:rPr>
              <a:t>        -regular by its definition, and every connected component is non-bipartite (because of the self-loops).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latin typeface="Times New Roman" pitchFamily="18" charset="0"/>
                <a:cs typeface="Times New Roman" pitchFamily="18" charset="0"/>
              </a:rPr>
              <a:t>For every connected component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a connected component in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For every               , we have that                   is in the same connected component (connected by a cycle).</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There is an edge in           between some vertex in                    and some vertex in                    iff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w</a:t>
            </a:r>
            <a:r>
              <a:rPr lang="en-US" sz="2000" dirty="0" smtClean="0">
                <a:latin typeface="Times New Roman" pitchFamily="18" charset="0"/>
                <a:cs typeface="Times New Roman" pitchFamily="18" charset="0"/>
              </a:rPr>
              <a:t> are connected by an edge in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000" dirty="0" smtClean="0">
              <a:latin typeface="Times New Roman" pitchFamily="18" charset="0"/>
              <a:cs typeface="Times New Roman" pitchFamily="18" charset="0"/>
            </a:endParaRPr>
          </a:p>
          <a:p>
            <a:pPr marL="1188720" lvl="2" indent="-274320">
              <a:spcBef>
                <a:spcPct val="20000"/>
              </a:spcBef>
              <a:buClr>
                <a:schemeClr val="accent3"/>
              </a:buClr>
              <a:buSzPct val="95000"/>
            </a:pPr>
            <a:endParaRPr lang="en-US" sz="2000" dirty="0" smtClean="0">
              <a:latin typeface="Times New Roman" pitchFamily="18" charset="0"/>
              <a:cs typeface="Times New Roman" pitchFamily="18" charset="0"/>
            </a:endParaRPr>
          </a:p>
          <a:p>
            <a:pPr marL="731520" lvl="1" indent="-274320">
              <a:spcBef>
                <a:spcPct val="20000"/>
              </a:spcBef>
              <a:buClr>
                <a:schemeClr val="accent3"/>
              </a:buClr>
              <a:buSzPct val="95000"/>
              <a:buFont typeface="Arial" pitchFamily="34" charset="0"/>
              <a:buChar char="•"/>
            </a:pPr>
            <a:endParaRPr lang="en-US" sz="2000" dirty="0" smtClean="0">
              <a:latin typeface="Times New Roman" pitchFamily="18" charset="0"/>
              <a:cs typeface="Times New Roman" pitchFamily="18" charset="0"/>
            </a:endParaRPr>
          </a:p>
          <a:p>
            <a:pPr marL="731520" lvl="1" indent="-274320">
              <a:spcBef>
                <a:spcPct val="20000"/>
              </a:spcBef>
              <a:buClr>
                <a:schemeClr val="accent3"/>
              </a:buClr>
              <a:buSzPct val="95000"/>
              <a:buFont typeface="Arial" pitchFamily="34" charset="0"/>
              <a:buChar char="•"/>
            </a:pPr>
            <a:endParaRPr lang="en-US" sz="2000" dirty="0" smtClean="0">
              <a:latin typeface="Times New Roman" pitchFamily="18" charset="0"/>
              <a:cs typeface="Times New Roman" pitchFamily="18" charset="0"/>
            </a:endParaRPr>
          </a:p>
        </p:txBody>
      </p:sp>
      <p:pic>
        <p:nvPicPr>
          <p:cNvPr id="6" name="Picture 5" descr="TP_tmp.emf"/>
          <p:cNvPicPr>
            <a:picLocks noChangeAspect="1"/>
          </p:cNvPicPr>
          <p:nvPr>
            <p:custDataLst>
              <p:tags r:id="rId1"/>
            </p:custDataLst>
          </p:nvPr>
        </p:nvPicPr>
        <p:blipFill>
          <a:blip r:embed="rId12" cstate="print"/>
          <a:stretch>
            <a:fillRect/>
          </a:stretch>
        </p:blipFill>
        <p:spPr>
          <a:xfrm>
            <a:off x="1714480" y="1384548"/>
            <a:ext cx="559350" cy="329940"/>
          </a:xfrm>
          <a:prstGeom prst="rect">
            <a:avLst/>
          </a:prstGeom>
        </p:spPr>
      </p:pic>
      <p:pic>
        <p:nvPicPr>
          <p:cNvPr id="13" name="Picture 12" descr="TP_tmp.emf"/>
          <p:cNvPicPr>
            <a:picLocks noChangeAspect="1"/>
          </p:cNvPicPr>
          <p:nvPr>
            <p:custDataLst>
              <p:tags r:id="rId2"/>
            </p:custDataLst>
          </p:nvPr>
        </p:nvPicPr>
        <p:blipFill>
          <a:blip r:embed="rId13" cstate="print"/>
          <a:stretch>
            <a:fillRect/>
          </a:stretch>
        </p:blipFill>
        <p:spPr>
          <a:xfrm>
            <a:off x="828202" y="2073548"/>
            <a:ext cx="457650" cy="355320"/>
          </a:xfrm>
          <a:prstGeom prst="rect">
            <a:avLst/>
          </a:prstGeom>
        </p:spPr>
      </p:pic>
      <p:pic>
        <p:nvPicPr>
          <p:cNvPr id="15" name="Picture 14" descr="TP_tmp.emf"/>
          <p:cNvPicPr>
            <a:picLocks noChangeAspect="1"/>
          </p:cNvPicPr>
          <p:nvPr>
            <p:custDataLst>
              <p:tags r:id="rId3"/>
            </p:custDataLst>
          </p:nvPr>
        </p:nvPicPr>
        <p:blipFill>
          <a:blip r:embed="rId14" cstate="print"/>
          <a:stretch>
            <a:fillRect/>
          </a:stretch>
        </p:blipFill>
        <p:spPr>
          <a:xfrm>
            <a:off x="4143372" y="2786058"/>
            <a:ext cx="915300" cy="329940"/>
          </a:xfrm>
          <a:prstGeom prst="rect">
            <a:avLst/>
          </a:prstGeom>
        </p:spPr>
      </p:pic>
      <p:pic>
        <p:nvPicPr>
          <p:cNvPr id="17" name="Picture 16" descr="TP_tmp.emf"/>
          <p:cNvPicPr>
            <a:picLocks noChangeAspect="1"/>
          </p:cNvPicPr>
          <p:nvPr>
            <p:custDataLst>
              <p:tags r:id="rId4"/>
            </p:custDataLst>
          </p:nvPr>
        </p:nvPicPr>
        <p:blipFill>
          <a:blip r:embed="rId15" cstate="print"/>
          <a:stretch>
            <a:fillRect/>
          </a:stretch>
        </p:blipFill>
        <p:spPr>
          <a:xfrm>
            <a:off x="5715008" y="2786058"/>
            <a:ext cx="864450" cy="329940"/>
          </a:xfrm>
          <a:prstGeom prst="rect">
            <a:avLst/>
          </a:prstGeom>
        </p:spPr>
      </p:pic>
      <p:pic>
        <p:nvPicPr>
          <p:cNvPr id="18" name="Picture 17" descr="TP_tmp.emf"/>
          <p:cNvPicPr>
            <a:picLocks noChangeAspect="1"/>
          </p:cNvPicPr>
          <p:nvPr>
            <p:custDataLst>
              <p:tags r:id="rId5"/>
            </p:custDataLst>
          </p:nvPr>
        </p:nvPicPr>
        <p:blipFill>
          <a:blip r:embed="rId12" cstate="print"/>
          <a:stretch>
            <a:fillRect/>
          </a:stretch>
        </p:blipFill>
        <p:spPr>
          <a:xfrm>
            <a:off x="2298138" y="3071810"/>
            <a:ext cx="559350" cy="329940"/>
          </a:xfrm>
          <a:prstGeom prst="rect">
            <a:avLst/>
          </a:prstGeom>
        </p:spPr>
      </p:pic>
      <p:pic>
        <p:nvPicPr>
          <p:cNvPr id="20" name="Picture 19" descr="TP_tmp.emf"/>
          <p:cNvPicPr>
            <a:picLocks noChangeAspect="1"/>
          </p:cNvPicPr>
          <p:nvPr>
            <p:custDataLst>
              <p:tags r:id="rId6"/>
            </p:custDataLst>
          </p:nvPr>
        </p:nvPicPr>
        <p:blipFill>
          <a:blip r:embed="rId16" cstate="print"/>
          <a:stretch>
            <a:fillRect/>
          </a:stretch>
        </p:blipFill>
        <p:spPr>
          <a:xfrm>
            <a:off x="2285984" y="3429000"/>
            <a:ext cx="864450" cy="329940"/>
          </a:xfrm>
          <a:prstGeom prst="rect">
            <a:avLst/>
          </a:prstGeom>
        </p:spPr>
      </p:pic>
      <p:pic>
        <p:nvPicPr>
          <p:cNvPr id="22" name="Picture 21" descr="TP_tmp.emf"/>
          <p:cNvPicPr>
            <a:picLocks noChangeAspect="1"/>
          </p:cNvPicPr>
          <p:nvPr>
            <p:custDataLst>
              <p:tags r:id="rId7"/>
            </p:custDataLst>
          </p:nvPr>
        </p:nvPicPr>
        <p:blipFill>
          <a:blip r:embed="rId17" cstate="print"/>
          <a:stretch>
            <a:fillRect/>
          </a:stretch>
        </p:blipFill>
        <p:spPr>
          <a:xfrm>
            <a:off x="4643438" y="3429000"/>
            <a:ext cx="1093276" cy="329940"/>
          </a:xfrm>
          <a:prstGeom prst="rect">
            <a:avLst/>
          </a:prstGeom>
        </p:spPr>
      </p:pic>
      <p:pic>
        <p:nvPicPr>
          <p:cNvPr id="23" name="Picture 22" descr="TP_tmp.emf"/>
          <p:cNvPicPr>
            <a:picLocks noChangeAspect="1"/>
          </p:cNvPicPr>
          <p:nvPr>
            <p:custDataLst>
              <p:tags r:id="rId8"/>
            </p:custDataLst>
          </p:nvPr>
        </p:nvPicPr>
        <p:blipFill>
          <a:blip r:embed="rId12" cstate="print"/>
          <a:stretch>
            <a:fillRect/>
          </a:stretch>
        </p:blipFill>
        <p:spPr>
          <a:xfrm>
            <a:off x="3286116" y="4099192"/>
            <a:ext cx="559350" cy="329940"/>
          </a:xfrm>
          <a:prstGeom prst="rect">
            <a:avLst/>
          </a:prstGeom>
        </p:spPr>
      </p:pic>
      <p:pic>
        <p:nvPicPr>
          <p:cNvPr id="24" name="Picture 23" descr="TP_tmp.emf"/>
          <p:cNvPicPr>
            <a:picLocks noChangeAspect="1"/>
          </p:cNvPicPr>
          <p:nvPr>
            <p:custDataLst>
              <p:tags r:id="rId9"/>
            </p:custDataLst>
          </p:nvPr>
        </p:nvPicPr>
        <p:blipFill>
          <a:blip r:embed="rId17" cstate="print"/>
          <a:stretch>
            <a:fillRect/>
          </a:stretch>
        </p:blipFill>
        <p:spPr>
          <a:xfrm>
            <a:off x="6357950" y="4099192"/>
            <a:ext cx="1093276" cy="329940"/>
          </a:xfrm>
          <a:prstGeom prst="rect">
            <a:avLst/>
          </a:prstGeom>
        </p:spPr>
      </p:pic>
      <p:pic>
        <p:nvPicPr>
          <p:cNvPr id="26" name="Picture 25" descr="TP_tmp.emf"/>
          <p:cNvPicPr>
            <a:picLocks noChangeAspect="1"/>
          </p:cNvPicPr>
          <p:nvPr>
            <p:custDataLst>
              <p:tags r:id="rId10"/>
            </p:custDataLst>
          </p:nvPr>
        </p:nvPicPr>
        <p:blipFill>
          <a:blip r:embed="rId18" cstate="print"/>
          <a:stretch>
            <a:fillRect/>
          </a:stretch>
        </p:blipFill>
        <p:spPr>
          <a:xfrm>
            <a:off x="2214546" y="4384944"/>
            <a:ext cx="1144125" cy="3299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The algorithm</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Proof of theorem 11: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algorithm            will work as follows:</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Compute the graphs            and </a:t>
            </a:r>
            <a:r>
              <a:rPr lang="en-US" sz="2000" dirty="0" smtClean="0">
                <a:latin typeface="cmmi10"/>
                <a:cs typeface="Times New Roman" pitchFamily="18" charset="0"/>
              </a:rPr>
              <a:t>H</a:t>
            </a:r>
            <a:r>
              <a:rPr lang="en-US" sz="2000" dirty="0" smtClean="0">
                <a:latin typeface="Times New Roman" pitchFamily="18" charset="0"/>
                <a:cs typeface="Times New Roman" pitchFamily="18" charset="0"/>
              </a:rPr>
              <a:t> as described above.</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Define                                    , and                          as in the definition of</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Run the algorithm           (from proposition 2) on the graph           with the vertices                          and                         </a:t>
            </a:r>
            <a:r>
              <a:rPr lang="en-US" sz="2000" dirty="0" smtClean="0">
                <a:latin typeface="Times New Roman" pitchFamily="18" charset="0"/>
                <a:cs typeface="Times New Roman" pitchFamily="18" charset="0"/>
              </a:rPr>
              <a:t>and</a:t>
            </a:r>
            <a:r>
              <a:rPr lang="en-US" sz="2000" dirty="0" smtClean="0">
                <a:latin typeface="Times New Roman" pitchFamily="18" charset="0"/>
                <a:cs typeface="Times New Roman" pitchFamily="18" charset="0"/>
              </a:rPr>
              <a:t> output its answer.</a:t>
            </a:r>
            <a:endParaRPr lang="en-US" sz="2000" dirty="0" smtClean="0">
              <a:latin typeface="Times New Roman" pitchFamily="18" charset="0"/>
              <a:cs typeface="Times New Roman" pitchFamily="18" charset="0"/>
            </a:endParaRPr>
          </a:p>
          <a:p>
            <a:pPr marL="274320" indent="-274320">
              <a:spcBef>
                <a:spcPct val="20000"/>
              </a:spcBef>
              <a:buClr>
                <a:schemeClr val="accent3"/>
              </a:buClr>
              <a:buSzPct val="95000"/>
            </a:pPr>
            <a:r>
              <a:rPr lang="en-US" sz="2000" dirty="0" smtClean="0">
                <a:latin typeface="cmmi10"/>
                <a:cs typeface="Times New Roman" pitchFamily="18" charset="0"/>
              </a:rPr>
              <a:t>	</a:t>
            </a:r>
            <a:r>
              <a:rPr lang="en-US" sz="2000" dirty="0" smtClean="0">
                <a:latin typeface="Times New Roman" pitchFamily="18" charset="0"/>
                <a:cs typeface="Times New Roman" pitchFamily="18" charset="0"/>
              </a:rPr>
              <a:t>Correctness:</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Let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be the connected component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such that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By the analysis of         ,                is a connected component in it, and</a:t>
            </a:r>
          </a:p>
          <a:p>
            <a:pPr marL="731520" lvl="1" indent="-274320">
              <a:spcBef>
                <a:spcPct val="20000"/>
              </a:spcBef>
              <a:buClr>
                <a:schemeClr val="accent3"/>
              </a:buClr>
              <a:buSzPct val="95000"/>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is non-bipartite.</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By lemma 9,                                  is a connected component of          (because            and                                  are both        -regular).</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By lemmas 8 &amp; 9,</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 correctness of           follows from proposition 2.</a:t>
            </a:r>
            <a:endParaRPr lang="en-US" sz="2000" dirty="0" smtClean="0">
              <a:latin typeface="cmmi10"/>
              <a:cs typeface="Times New Roman" pitchFamily="18" charset="0"/>
            </a:endParaRPr>
          </a:p>
        </p:txBody>
      </p:sp>
      <p:pic>
        <p:nvPicPr>
          <p:cNvPr id="17" name="Picture 16" descr="TP_tmp.emf"/>
          <p:cNvPicPr>
            <a:picLocks noChangeAspect="1"/>
          </p:cNvPicPr>
          <p:nvPr>
            <p:custDataLst>
              <p:tags r:id="rId1"/>
            </p:custDataLst>
          </p:nvPr>
        </p:nvPicPr>
        <p:blipFill>
          <a:blip r:embed="rId22" cstate="print"/>
          <a:stretch>
            <a:fillRect/>
          </a:stretch>
        </p:blipFill>
        <p:spPr>
          <a:xfrm>
            <a:off x="2357422" y="1714488"/>
            <a:ext cx="584775" cy="304559"/>
          </a:xfrm>
          <a:prstGeom prst="rect">
            <a:avLst/>
          </a:prstGeom>
        </p:spPr>
      </p:pic>
      <p:pic>
        <p:nvPicPr>
          <p:cNvPr id="18" name="Picture 17" descr="TP_tmp.emf"/>
          <p:cNvPicPr>
            <a:picLocks noChangeAspect="1"/>
          </p:cNvPicPr>
          <p:nvPr>
            <p:custDataLst>
              <p:tags r:id="rId2"/>
            </p:custDataLst>
          </p:nvPr>
        </p:nvPicPr>
        <p:blipFill>
          <a:blip r:embed="rId23" cstate="print"/>
          <a:stretch>
            <a:fillRect/>
          </a:stretch>
        </p:blipFill>
        <p:spPr>
          <a:xfrm>
            <a:off x="3441146" y="2098928"/>
            <a:ext cx="559350" cy="329940"/>
          </a:xfrm>
          <a:prstGeom prst="rect">
            <a:avLst/>
          </a:prstGeom>
        </p:spPr>
      </p:pic>
      <p:pic>
        <p:nvPicPr>
          <p:cNvPr id="20" name="Picture 19" descr="TP_tmp.emf"/>
          <p:cNvPicPr>
            <a:picLocks noChangeAspect="1"/>
          </p:cNvPicPr>
          <p:nvPr>
            <p:custDataLst>
              <p:tags r:id="rId3"/>
            </p:custDataLst>
          </p:nvPr>
        </p:nvPicPr>
        <p:blipFill>
          <a:blip r:embed="rId24" cstate="print"/>
          <a:stretch>
            <a:fillRect/>
          </a:stretch>
        </p:blipFill>
        <p:spPr>
          <a:xfrm>
            <a:off x="2071670" y="2428868"/>
            <a:ext cx="2161126" cy="329940"/>
          </a:xfrm>
          <a:prstGeom prst="rect">
            <a:avLst/>
          </a:prstGeom>
        </p:spPr>
      </p:pic>
      <p:pic>
        <p:nvPicPr>
          <p:cNvPr id="22" name="Picture 21" descr="TP_tmp.emf"/>
          <p:cNvPicPr>
            <a:picLocks noChangeAspect="1"/>
          </p:cNvPicPr>
          <p:nvPr>
            <p:custDataLst>
              <p:tags r:id="rId4"/>
            </p:custDataLst>
          </p:nvPr>
        </p:nvPicPr>
        <p:blipFill>
          <a:blip r:embed="rId25" cstate="print"/>
          <a:stretch>
            <a:fillRect/>
          </a:stretch>
        </p:blipFill>
        <p:spPr>
          <a:xfrm>
            <a:off x="4857752" y="2428868"/>
            <a:ext cx="1449225" cy="329940"/>
          </a:xfrm>
          <a:prstGeom prst="rect">
            <a:avLst/>
          </a:prstGeom>
        </p:spPr>
      </p:pic>
      <p:pic>
        <p:nvPicPr>
          <p:cNvPr id="23" name="Picture 22" descr="TP_tmp.emf"/>
          <p:cNvPicPr>
            <a:picLocks noChangeAspect="1"/>
          </p:cNvPicPr>
          <p:nvPr>
            <p:custDataLst>
              <p:tags r:id="rId5"/>
            </p:custDataLst>
          </p:nvPr>
        </p:nvPicPr>
        <p:blipFill>
          <a:blip r:embed="rId26" cstate="print"/>
          <a:stretch>
            <a:fillRect/>
          </a:stretch>
        </p:blipFill>
        <p:spPr>
          <a:xfrm>
            <a:off x="8643966" y="2460820"/>
            <a:ext cx="279676" cy="253800"/>
          </a:xfrm>
          <a:prstGeom prst="rect">
            <a:avLst/>
          </a:prstGeom>
        </p:spPr>
      </p:pic>
      <p:pic>
        <p:nvPicPr>
          <p:cNvPr id="24" name="Picture 23" descr="TP_tmp.emf"/>
          <p:cNvPicPr>
            <a:picLocks noChangeAspect="1"/>
          </p:cNvPicPr>
          <p:nvPr>
            <p:custDataLst>
              <p:tags r:id="rId6"/>
            </p:custDataLst>
          </p:nvPr>
        </p:nvPicPr>
        <p:blipFill>
          <a:blip r:embed="rId27" cstate="print"/>
          <a:stretch>
            <a:fillRect/>
          </a:stretch>
        </p:blipFill>
        <p:spPr>
          <a:xfrm>
            <a:off x="3201407" y="2813309"/>
            <a:ext cx="584775" cy="329939"/>
          </a:xfrm>
          <a:prstGeom prst="rect">
            <a:avLst/>
          </a:prstGeom>
        </p:spPr>
      </p:pic>
      <p:pic>
        <p:nvPicPr>
          <p:cNvPr id="26" name="Picture 25" descr="TP_tmp.emf"/>
          <p:cNvPicPr>
            <a:picLocks noChangeAspect="1"/>
          </p:cNvPicPr>
          <p:nvPr>
            <p:custDataLst>
              <p:tags r:id="rId7"/>
            </p:custDataLst>
          </p:nvPr>
        </p:nvPicPr>
        <p:blipFill>
          <a:blip r:embed="rId28" cstate="print"/>
          <a:stretch>
            <a:fillRect/>
          </a:stretch>
        </p:blipFill>
        <p:spPr>
          <a:xfrm>
            <a:off x="7286644" y="2813308"/>
            <a:ext cx="559350" cy="329940"/>
          </a:xfrm>
          <a:prstGeom prst="rect">
            <a:avLst/>
          </a:prstGeom>
        </p:spPr>
      </p:pic>
      <p:pic>
        <p:nvPicPr>
          <p:cNvPr id="28" name="Picture 27" descr="TP_tmp.emf"/>
          <p:cNvPicPr>
            <a:picLocks noChangeAspect="1"/>
          </p:cNvPicPr>
          <p:nvPr>
            <p:custDataLst>
              <p:tags r:id="rId8"/>
            </p:custDataLst>
          </p:nvPr>
        </p:nvPicPr>
        <p:blipFill>
          <a:blip r:embed="rId29" cstate="print"/>
          <a:stretch>
            <a:fillRect/>
          </a:stretch>
        </p:blipFill>
        <p:spPr>
          <a:xfrm>
            <a:off x="2571736" y="3071810"/>
            <a:ext cx="1449225" cy="355320"/>
          </a:xfrm>
          <a:prstGeom prst="rect">
            <a:avLst/>
          </a:prstGeom>
        </p:spPr>
      </p:pic>
      <p:pic>
        <p:nvPicPr>
          <p:cNvPr id="30" name="Picture 29" descr="TP_tmp.emf"/>
          <p:cNvPicPr>
            <a:picLocks noChangeAspect="1"/>
          </p:cNvPicPr>
          <p:nvPr>
            <p:custDataLst>
              <p:tags r:id="rId9"/>
            </p:custDataLst>
          </p:nvPr>
        </p:nvPicPr>
        <p:blipFill>
          <a:blip r:embed="rId30" cstate="print"/>
          <a:stretch>
            <a:fillRect/>
          </a:stretch>
        </p:blipFill>
        <p:spPr>
          <a:xfrm>
            <a:off x="4572000" y="3071810"/>
            <a:ext cx="1423800" cy="355320"/>
          </a:xfrm>
          <a:prstGeom prst="rect">
            <a:avLst/>
          </a:prstGeom>
        </p:spPr>
      </p:pic>
      <p:pic>
        <p:nvPicPr>
          <p:cNvPr id="32" name="Picture 31" descr="TP_tmp.emf"/>
          <p:cNvPicPr>
            <a:picLocks noChangeAspect="1"/>
          </p:cNvPicPr>
          <p:nvPr>
            <p:custDataLst>
              <p:tags r:id="rId10"/>
            </p:custDataLst>
          </p:nvPr>
        </p:nvPicPr>
        <p:blipFill>
          <a:blip r:embed="rId31" cstate="print"/>
          <a:stretch>
            <a:fillRect/>
          </a:stretch>
        </p:blipFill>
        <p:spPr>
          <a:xfrm>
            <a:off x="6365267" y="3864200"/>
            <a:ext cx="635625" cy="279180"/>
          </a:xfrm>
          <a:prstGeom prst="rect">
            <a:avLst/>
          </a:prstGeom>
        </p:spPr>
      </p:pic>
      <p:pic>
        <p:nvPicPr>
          <p:cNvPr id="33" name="Picture 32" descr="TP_tmp.emf"/>
          <p:cNvPicPr>
            <a:picLocks noChangeAspect="1"/>
          </p:cNvPicPr>
          <p:nvPr>
            <p:custDataLst>
              <p:tags r:id="rId11"/>
            </p:custDataLst>
          </p:nvPr>
        </p:nvPicPr>
        <p:blipFill>
          <a:blip r:embed="rId23" cstate="print"/>
          <a:stretch>
            <a:fillRect/>
          </a:stretch>
        </p:blipFill>
        <p:spPr>
          <a:xfrm>
            <a:off x="3143240" y="4214818"/>
            <a:ext cx="559350" cy="329940"/>
          </a:xfrm>
          <a:prstGeom prst="rect">
            <a:avLst/>
          </a:prstGeom>
        </p:spPr>
      </p:pic>
      <p:pic>
        <p:nvPicPr>
          <p:cNvPr id="34" name="Picture 33" descr="TP_tmp.emf"/>
          <p:cNvPicPr>
            <a:picLocks noChangeAspect="1"/>
          </p:cNvPicPr>
          <p:nvPr>
            <p:custDataLst>
              <p:tags r:id="rId12"/>
            </p:custDataLst>
          </p:nvPr>
        </p:nvPicPr>
        <p:blipFill>
          <a:blip r:embed="rId32" cstate="print"/>
          <a:stretch>
            <a:fillRect/>
          </a:stretch>
        </p:blipFill>
        <p:spPr>
          <a:xfrm>
            <a:off x="3786182" y="4214818"/>
            <a:ext cx="864450" cy="329940"/>
          </a:xfrm>
          <a:prstGeom prst="rect">
            <a:avLst/>
          </a:prstGeom>
        </p:spPr>
      </p:pic>
      <p:pic>
        <p:nvPicPr>
          <p:cNvPr id="36" name="Picture 35" descr="TP_tmp.emf"/>
          <p:cNvPicPr>
            <a:picLocks noChangeAspect="1"/>
          </p:cNvPicPr>
          <p:nvPr>
            <p:custDataLst>
              <p:tags r:id="rId13"/>
            </p:custDataLst>
          </p:nvPr>
        </p:nvPicPr>
        <p:blipFill>
          <a:blip r:embed="rId33" cstate="print"/>
          <a:stretch>
            <a:fillRect/>
          </a:stretch>
        </p:blipFill>
        <p:spPr>
          <a:xfrm>
            <a:off x="1285852" y="4572008"/>
            <a:ext cx="1194975" cy="355320"/>
          </a:xfrm>
          <a:prstGeom prst="rect">
            <a:avLst/>
          </a:prstGeom>
        </p:spPr>
      </p:pic>
      <p:pic>
        <p:nvPicPr>
          <p:cNvPr id="38" name="Picture 37" descr="TP_tmp.emf"/>
          <p:cNvPicPr>
            <a:picLocks noChangeAspect="1"/>
          </p:cNvPicPr>
          <p:nvPr>
            <p:custDataLst>
              <p:tags r:id="rId14"/>
            </p:custDataLst>
          </p:nvPr>
        </p:nvPicPr>
        <p:blipFill>
          <a:blip r:embed="rId34" cstate="print"/>
          <a:stretch>
            <a:fillRect/>
          </a:stretch>
        </p:blipFill>
        <p:spPr>
          <a:xfrm>
            <a:off x="2643174" y="4931068"/>
            <a:ext cx="2034000" cy="355320"/>
          </a:xfrm>
          <a:prstGeom prst="rect">
            <a:avLst/>
          </a:prstGeom>
        </p:spPr>
      </p:pic>
      <p:pic>
        <p:nvPicPr>
          <p:cNvPr id="39" name="Picture 38" descr="TP_tmp.emf"/>
          <p:cNvPicPr>
            <a:picLocks noChangeAspect="1"/>
          </p:cNvPicPr>
          <p:nvPr>
            <p:custDataLst>
              <p:tags r:id="rId15"/>
            </p:custDataLst>
          </p:nvPr>
        </p:nvPicPr>
        <p:blipFill>
          <a:blip r:embed="rId28" cstate="print"/>
          <a:stretch>
            <a:fillRect/>
          </a:stretch>
        </p:blipFill>
        <p:spPr>
          <a:xfrm>
            <a:off x="7715272" y="4929198"/>
            <a:ext cx="559350" cy="329940"/>
          </a:xfrm>
          <a:prstGeom prst="rect">
            <a:avLst/>
          </a:prstGeom>
        </p:spPr>
      </p:pic>
      <p:pic>
        <p:nvPicPr>
          <p:cNvPr id="41" name="Picture 40" descr="TP_tmp.emf"/>
          <p:cNvPicPr>
            <a:picLocks noChangeAspect="1"/>
          </p:cNvPicPr>
          <p:nvPr>
            <p:custDataLst>
              <p:tags r:id="rId16"/>
            </p:custDataLst>
          </p:nvPr>
        </p:nvPicPr>
        <p:blipFill>
          <a:blip r:embed="rId28" cstate="print"/>
          <a:stretch>
            <a:fillRect/>
          </a:stretch>
        </p:blipFill>
        <p:spPr>
          <a:xfrm>
            <a:off x="2298138" y="5242200"/>
            <a:ext cx="559350" cy="329940"/>
          </a:xfrm>
          <a:prstGeom prst="rect">
            <a:avLst/>
          </a:prstGeom>
        </p:spPr>
      </p:pic>
      <p:pic>
        <p:nvPicPr>
          <p:cNvPr id="43" name="Picture 42" descr="TP_tmp.emf"/>
          <p:cNvPicPr>
            <a:picLocks noChangeAspect="1"/>
          </p:cNvPicPr>
          <p:nvPr>
            <p:custDataLst>
              <p:tags r:id="rId17"/>
            </p:custDataLst>
          </p:nvPr>
        </p:nvPicPr>
        <p:blipFill>
          <a:blip r:embed="rId35" cstate="print"/>
          <a:stretch>
            <a:fillRect/>
          </a:stretch>
        </p:blipFill>
        <p:spPr>
          <a:xfrm>
            <a:off x="3344406" y="5214950"/>
            <a:ext cx="2084850" cy="355320"/>
          </a:xfrm>
          <a:prstGeom prst="rect">
            <a:avLst/>
          </a:prstGeom>
        </p:spPr>
      </p:pic>
      <p:pic>
        <p:nvPicPr>
          <p:cNvPr id="45" name="Picture 44" descr="TP_tmp.emf"/>
          <p:cNvPicPr>
            <a:picLocks noChangeAspect="1"/>
          </p:cNvPicPr>
          <p:nvPr>
            <p:custDataLst>
              <p:tags r:id="rId18"/>
            </p:custDataLst>
          </p:nvPr>
        </p:nvPicPr>
        <p:blipFill>
          <a:blip r:embed="rId36" cstate="print"/>
          <a:stretch>
            <a:fillRect/>
          </a:stretch>
        </p:blipFill>
        <p:spPr>
          <a:xfrm>
            <a:off x="6328928" y="5214950"/>
            <a:ext cx="457650" cy="279180"/>
          </a:xfrm>
          <a:prstGeom prst="rect">
            <a:avLst/>
          </a:prstGeom>
        </p:spPr>
      </p:pic>
      <p:pic>
        <p:nvPicPr>
          <p:cNvPr id="47" name="Picture 46" descr="TP_tmp.emf"/>
          <p:cNvPicPr>
            <a:picLocks noChangeAspect="1"/>
          </p:cNvPicPr>
          <p:nvPr>
            <p:custDataLst>
              <p:tags r:id="rId19"/>
            </p:custDataLst>
          </p:nvPr>
        </p:nvPicPr>
        <p:blipFill>
          <a:blip r:embed="rId37" cstate="print"/>
          <a:stretch>
            <a:fillRect/>
          </a:stretch>
        </p:blipFill>
        <p:spPr>
          <a:xfrm>
            <a:off x="3205250" y="5645448"/>
            <a:ext cx="3152700" cy="355320"/>
          </a:xfrm>
          <a:prstGeom prst="rect">
            <a:avLst/>
          </a:prstGeom>
        </p:spPr>
      </p:pic>
      <p:pic>
        <p:nvPicPr>
          <p:cNvPr id="48" name="Picture 47" descr="TP_tmp.emf"/>
          <p:cNvPicPr>
            <a:picLocks noChangeAspect="1"/>
          </p:cNvPicPr>
          <p:nvPr>
            <p:custDataLst>
              <p:tags r:id="rId20"/>
            </p:custDataLst>
          </p:nvPr>
        </p:nvPicPr>
        <p:blipFill>
          <a:blip r:embed="rId22" cstate="print"/>
          <a:stretch>
            <a:fillRect/>
          </a:stretch>
        </p:blipFill>
        <p:spPr>
          <a:xfrm>
            <a:off x="3214678" y="5981961"/>
            <a:ext cx="584775" cy="30455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The algorithm</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Proof of theorem 11: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Space complexity: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	          is log space because it consists of a constant number of procedures we’ve already shown to be in log space:</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 transformation from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to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 transformation                                    , computable in log space by lemma 10.</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 algorithm           which is log space by proposition 2.</a:t>
            </a:r>
          </a:p>
          <a:p>
            <a:pPr marL="274320" indent="-274320">
              <a:spcBef>
                <a:spcPct val="20000"/>
              </a:spcBef>
              <a:buClr>
                <a:schemeClr val="accent3"/>
              </a:buClr>
              <a:buSzPct val="95000"/>
            </a:pPr>
            <a:endParaRPr lang="en-US" sz="2000" dirty="0" smtClean="0">
              <a:latin typeface="Times New Roman" pitchFamily="18" charset="0"/>
              <a:cs typeface="Times New Roman" pitchFamily="18" charset="0"/>
            </a:endParaRPr>
          </a:p>
          <a:p>
            <a:pPr marL="274320" indent="-274320">
              <a:spcBef>
                <a:spcPct val="20000"/>
              </a:spcBef>
              <a:buClr>
                <a:schemeClr val="accent3"/>
              </a:buClr>
              <a:buSzPct val="95000"/>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This completes the proof of theorem 11.</a:t>
            </a:r>
            <a:endParaRPr lang="en-US" sz="2000" dirty="0" smtClean="0">
              <a:latin typeface="cmmi10"/>
              <a:cs typeface="Times New Roman" pitchFamily="18" charset="0"/>
            </a:endParaRPr>
          </a:p>
        </p:txBody>
      </p:sp>
      <p:pic>
        <p:nvPicPr>
          <p:cNvPr id="48" name="Picture 47" descr="TP_tmp.emf"/>
          <p:cNvPicPr>
            <a:picLocks noChangeAspect="1"/>
          </p:cNvPicPr>
          <p:nvPr>
            <p:custDataLst>
              <p:tags r:id="rId1"/>
            </p:custDataLst>
          </p:nvPr>
        </p:nvPicPr>
        <p:blipFill>
          <a:blip r:embed="rId6" cstate="print"/>
          <a:stretch>
            <a:fillRect/>
          </a:stretch>
        </p:blipFill>
        <p:spPr>
          <a:xfrm>
            <a:off x="785786" y="2071678"/>
            <a:ext cx="584775" cy="304559"/>
          </a:xfrm>
          <a:prstGeom prst="rect">
            <a:avLst/>
          </a:prstGeom>
        </p:spPr>
      </p:pic>
      <p:pic>
        <p:nvPicPr>
          <p:cNvPr id="49" name="Picture 48" descr="TP_tmp.emf"/>
          <p:cNvPicPr>
            <a:picLocks noChangeAspect="1"/>
          </p:cNvPicPr>
          <p:nvPr>
            <p:custDataLst>
              <p:tags r:id="rId2"/>
            </p:custDataLst>
          </p:nvPr>
        </p:nvPicPr>
        <p:blipFill>
          <a:blip r:embed="rId7" cstate="print"/>
          <a:stretch>
            <a:fillRect/>
          </a:stretch>
        </p:blipFill>
        <p:spPr>
          <a:xfrm>
            <a:off x="4357686" y="2741870"/>
            <a:ext cx="559350" cy="329940"/>
          </a:xfrm>
          <a:prstGeom prst="rect">
            <a:avLst/>
          </a:prstGeom>
        </p:spPr>
      </p:pic>
      <p:pic>
        <p:nvPicPr>
          <p:cNvPr id="50" name="Picture 49" descr="TP_tmp.emf"/>
          <p:cNvPicPr>
            <a:picLocks noChangeAspect="1"/>
          </p:cNvPicPr>
          <p:nvPr>
            <p:custDataLst>
              <p:tags r:id="rId3"/>
            </p:custDataLst>
          </p:nvPr>
        </p:nvPicPr>
        <p:blipFill>
          <a:blip r:embed="rId8" cstate="print"/>
          <a:stretch>
            <a:fillRect/>
          </a:stretch>
        </p:blipFill>
        <p:spPr>
          <a:xfrm>
            <a:off x="3357554" y="3099060"/>
            <a:ext cx="2161126" cy="329940"/>
          </a:xfrm>
          <a:prstGeom prst="rect">
            <a:avLst/>
          </a:prstGeom>
        </p:spPr>
      </p:pic>
      <p:pic>
        <p:nvPicPr>
          <p:cNvPr id="51" name="Picture 50" descr="TP_tmp.emf"/>
          <p:cNvPicPr>
            <a:picLocks noChangeAspect="1"/>
          </p:cNvPicPr>
          <p:nvPr>
            <p:custDataLst>
              <p:tags r:id="rId4"/>
            </p:custDataLst>
          </p:nvPr>
        </p:nvPicPr>
        <p:blipFill>
          <a:blip r:embed="rId9" cstate="print"/>
          <a:stretch>
            <a:fillRect/>
          </a:stretch>
        </p:blipFill>
        <p:spPr>
          <a:xfrm>
            <a:off x="2786050" y="3786190"/>
            <a:ext cx="584775" cy="329939"/>
          </a:xfrm>
          <a:prstGeom prst="rect">
            <a:avLst/>
          </a:prstGeom>
        </p:spPr>
      </p:pic>
      <p:sp>
        <p:nvSpPr>
          <p:cNvPr id="52" name="Rectangle 51"/>
          <p:cNvSpPr/>
          <p:nvPr/>
        </p:nvSpPr>
        <p:spPr>
          <a:xfrm>
            <a:off x="7429520" y="5286388"/>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Universal traversal sequences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Definition: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	A universal traversal sequence for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graphs on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vertices is a sequence of edge labels in                     such that for any such graph, any labeling of its edges and any start vertex, the deterministic walk defined by these labels visits all the vertices in the graph.</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2000" dirty="0" smtClean="0">
              <a:latin typeface="Times New Roman" pitchFamily="18" charset="0"/>
              <a:cs typeface="Times New Roman" pitchFamily="18" charset="0"/>
            </a:endParaRP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Explicit constructions of polynomially-long UTS are known for very limited classes of graphs (randomized construction given in [AKL+79]).</a:t>
            </a:r>
            <a:endParaRPr lang="en-US" sz="2000" dirty="0" smtClean="0">
              <a:latin typeface="Times New Roman" pitchFamily="18" charset="0"/>
              <a:cs typeface="Times New Roman" pitchFamily="18" charset="0"/>
            </a:endParaRP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We will show that the described algorithm implies construction of UTS in log space under some restrictions on the labeling of the edges.</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In addition, the algorithm for USTCON solves the corresponding search problem.</a:t>
            </a:r>
          </a:p>
        </p:txBody>
      </p:sp>
      <p:pic>
        <p:nvPicPr>
          <p:cNvPr id="12" name="Picture 11" descr="TP_tmp.emf"/>
          <p:cNvPicPr>
            <a:picLocks noChangeAspect="1"/>
          </p:cNvPicPr>
          <p:nvPr>
            <p:custDataLst>
              <p:tags r:id="rId1"/>
            </p:custDataLst>
          </p:nvPr>
        </p:nvPicPr>
        <p:blipFill>
          <a:blip r:embed="rId3" cstate="print"/>
          <a:stretch>
            <a:fillRect/>
          </a:stretch>
        </p:blipFill>
        <p:spPr>
          <a:xfrm>
            <a:off x="3571868" y="2000240"/>
            <a:ext cx="1194975" cy="3299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Universal traversal sequences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Definition: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	Let     be a permutation over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and            the rotation map of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if for every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i</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w</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j</a:t>
            </a:r>
            <a:r>
              <a:rPr lang="en-US" sz="2000" dirty="0" smtClean="0">
                <a:latin typeface="Times New Roman" pitchFamily="18" charset="0"/>
                <a:cs typeface="Times New Roman" pitchFamily="18" charset="0"/>
              </a:rPr>
              <a:t> such that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 it holds that                . We may also refer to the labeling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Examples: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latin typeface="Times New Roman" pitchFamily="18" charset="0"/>
                <a:cs typeface="Times New Roman" pitchFamily="18" charset="0"/>
              </a:rPr>
              <a:t>Symmetric labeling with     being the identity.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latin typeface="Times New Roman" pitchFamily="18" charset="0"/>
                <a:cs typeface="Times New Roman" pitchFamily="18" charset="0"/>
              </a:rPr>
              <a:t>The labeling of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000" b="1" dirty="0" smtClean="0">
                <a:latin typeface="Times New Roman" pitchFamily="18" charset="0"/>
                <a:cs typeface="Times New Roman" pitchFamily="18" charset="0"/>
              </a:rPr>
              <a:t>Lemma 12:</a:t>
            </a:r>
            <a:endParaRPr lang="en-US" sz="2000" b="1" dirty="0" smtClean="0">
              <a:latin typeface="Times New Roman" pitchFamily="18" charset="0"/>
              <a:cs typeface="Times New Roman" pitchFamily="18" charset="0"/>
            </a:endParaRPr>
          </a:p>
        </p:txBody>
      </p:sp>
      <p:pic>
        <p:nvPicPr>
          <p:cNvPr id="8" name="Picture 7" descr="TP_tmp.emf"/>
          <p:cNvPicPr>
            <a:picLocks noChangeAspect="1"/>
          </p:cNvPicPr>
          <p:nvPr>
            <p:custDataLst>
              <p:tags r:id="rId1"/>
            </p:custDataLst>
          </p:nvPr>
        </p:nvPicPr>
        <p:blipFill>
          <a:blip r:embed="rId11" cstate="print"/>
          <a:stretch>
            <a:fillRect/>
          </a:stretch>
        </p:blipFill>
        <p:spPr>
          <a:xfrm>
            <a:off x="1214414" y="1785926"/>
            <a:ext cx="228826" cy="177660"/>
          </a:xfrm>
          <a:prstGeom prst="rect">
            <a:avLst/>
          </a:prstGeom>
        </p:spPr>
      </p:pic>
      <p:pic>
        <p:nvPicPr>
          <p:cNvPr id="10" name="Picture 9" descr="TP_tmp.emf"/>
          <p:cNvPicPr>
            <a:picLocks noChangeAspect="1"/>
          </p:cNvPicPr>
          <p:nvPr>
            <p:custDataLst>
              <p:tags r:id="rId2"/>
            </p:custDataLst>
          </p:nvPr>
        </p:nvPicPr>
        <p:blipFill>
          <a:blip r:embed="rId12" cstate="print"/>
          <a:stretch>
            <a:fillRect/>
          </a:stretch>
        </p:blipFill>
        <p:spPr>
          <a:xfrm>
            <a:off x="4604742" y="1714488"/>
            <a:ext cx="610200" cy="304560"/>
          </a:xfrm>
          <a:prstGeom prst="rect">
            <a:avLst/>
          </a:prstGeom>
        </p:spPr>
      </p:pic>
      <p:pic>
        <p:nvPicPr>
          <p:cNvPr id="11" name="Picture 10" descr="TP_tmp.emf"/>
          <p:cNvPicPr>
            <a:picLocks noChangeAspect="1"/>
          </p:cNvPicPr>
          <p:nvPr>
            <p:custDataLst>
              <p:tags r:id="rId3"/>
            </p:custDataLst>
          </p:nvPr>
        </p:nvPicPr>
        <p:blipFill>
          <a:blip r:embed="rId12" cstate="print"/>
          <a:stretch>
            <a:fillRect/>
          </a:stretch>
        </p:blipFill>
        <p:spPr>
          <a:xfrm>
            <a:off x="1714480" y="2052870"/>
            <a:ext cx="610200" cy="304560"/>
          </a:xfrm>
          <a:prstGeom prst="rect">
            <a:avLst/>
          </a:prstGeom>
        </p:spPr>
      </p:pic>
      <p:pic>
        <p:nvPicPr>
          <p:cNvPr id="13" name="Picture 12" descr="TP_tmp.emf"/>
          <p:cNvPicPr>
            <a:picLocks noChangeAspect="1"/>
          </p:cNvPicPr>
          <p:nvPr>
            <p:custDataLst>
              <p:tags r:id="rId4"/>
            </p:custDataLst>
          </p:nvPr>
        </p:nvPicPr>
        <p:blipFill>
          <a:blip r:embed="rId13" cstate="print"/>
          <a:stretch>
            <a:fillRect/>
          </a:stretch>
        </p:blipFill>
        <p:spPr>
          <a:xfrm>
            <a:off x="2643174" y="2057572"/>
            <a:ext cx="1703476" cy="228420"/>
          </a:xfrm>
          <a:prstGeom prst="rect">
            <a:avLst/>
          </a:prstGeom>
        </p:spPr>
      </p:pic>
      <p:pic>
        <p:nvPicPr>
          <p:cNvPr id="15" name="Picture 14" descr="TP_tmp.emf"/>
          <p:cNvPicPr>
            <a:picLocks noChangeAspect="1"/>
          </p:cNvPicPr>
          <p:nvPr>
            <p:custDataLst>
              <p:tags r:id="rId5"/>
            </p:custDataLst>
          </p:nvPr>
        </p:nvPicPr>
        <p:blipFill>
          <a:blip r:embed="rId14" cstate="print"/>
          <a:stretch>
            <a:fillRect/>
          </a:stretch>
        </p:blipFill>
        <p:spPr>
          <a:xfrm>
            <a:off x="785786" y="2357430"/>
            <a:ext cx="2084850" cy="329940"/>
          </a:xfrm>
          <a:prstGeom prst="rect">
            <a:avLst/>
          </a:prstGeom>
        </p:spPr>
      </p:pic>
      <p:pic>
        <p:nvPicPr>
          <p:cNvPr id="17" name="Picture 16" descr="TP_tmp.emf"/>
          <p:cNvPicPr>
            <a:picLocks noChangeAspect="1"/>
          </p:cNvPicPr>
          <p:nvPr>
            <p:custDataLst>
              <p:tags r:id="rId6"/>
            </p:custDataLst>
          </p:nvPr>
        </p:nvPicPr>
        <p:blipFill>
          <a:blip r:embed="rId15" cstate="print"/>
          <a:stretch>
            <a:fillRect/>
          </a:stretch>
        </p:blipFill>
        <p:spPr>
          <a:xfrm>
            <a:off x="4286248" y="2357430"/>
            <a:ext cx="940726" cy="329940"/>
          </a:xfrm>
          <a:prstGeom prst="rect">
            <a:avLst/>
          </a:prstGeom>
        </p:spPr>
      </p:pic>
      <p:pic>
        <p:nvPicPr>
          <p:cNvPr id="18" name="Picture 17" descr="TP_tmp.emf"/>
          <p:cNvPicPr>
            <a:picLocks noChangeAspect="1"/>
          </p:cNvPicPr>
          <p:nvPr>
            <p:custDataLst>
              <p:tags r:id="rId7"/>
            </p:custDataLst>
          </p:nvPr>
        </p:nvPicPr>
        <p:blipFill>
          <a:blip r:embed="rId13" cstate="print"/>
          <a:stretch>
            <a:fillRect/>
          </a:stretch>
        </p:blipFill>
        <p:spPr>
          <a:xfrm>
            <a:off x="2500298" y="2714620"/>
            <a:ext cx="1703476" cy="228420"/>
          </a:xfrm>
          <a:prstGeom prst="rect">
            <a:avLst/>
          </a:prstGeom>
        </p:spPr>
      </p:pic>
      <p:pic>
        <p:nvPicPr>
          <p:cNvPr id="19" name="Picture 18" descr="TP_tmp.emf"/>
          <p:cNvPicPr>
            <a:picLocks noChangeAspect="1"/>
          </p:cNvPicPr>
          <p:nvPr>
            <p:custDataLst>
              <p:tags r:id="rId8"/>
            </p:custDataLst>
          </p:nvPr>
        </p:nvPicPr>
        <p:blipFill>
          <a:blip r:embed="rId11" cstate="print"/>
          <a:stretch>
            <a:fillRect/>
          </a:stretch>
        </p:blipFill>
        <p:spPr>
          <a:xfrm>
            <a:off x="3357554" y="3500438"/>
            <a:ext cx="228826" cy="177660"/>
          </a:xfrm>
          <a:prstGeom prst="rect">
            <a:avLst/>
          </a:prstGeom>
        </p:spPr>
      </p:pic>
      <p:pic>
        <p:nvPicPr>
          <p:cNvPr id="20" name="Picture 19" descr="TP_tmp.emf"/>
          <p:cNvPicPr>
            <a:picLocks noChangeAspect="1"/>
          </p:cNvPicPr>
          <p:nvPr>
            <p:custDataLst>
              <p:tags r:id="rId9"/>
            </p:custDataLst>
          </p:nvPr>
        </p:nvPicPr>
        <p:blipFill>
          <a:blip r:embed="rId16" cstate="print"/>
          <a:stretch>
            <a:fillRect/>
          </a:stretch>
        </p:blipFill>
        <p:spPr>
          <a:xfrm>
            <a:off x="2500298" y="3786190"/>
            <a:ext cx="559350" cy="329940"/>
          </a:xfrm>
          <a:prstGeom prst="rect">
            <a:avLst/>
          </a:prstGeom>
        </p:spPr>
      </p:pic>
      <p:pic>
        <p:nvPicPr>
          <p:cNvPr id="11267" name="Picture 3"/>
          <p:cNvPicPr>
            <a:picLocks noChangeAspect="1" noChangeArrowheads="1"/>
          </p:cNvPicPr>
          <p:nvPr/>
        </p:nvPicPr>
        <p:blipFill>
          <a:blip r:embed="rId17" cstate="print"/>
          <a:srcRect/>
          <a:stretch>
            <a:fillRect/>
          </a:stretch>
        </p:blipFill>
        <p:spPr bwMode="auto">
          <a:xfrm>
            <a:off x="209550" y="4500570"/>
            <a:ext cx="893445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Introduction</a:t>
            </a:r>
            <a:endParaRPr lang="en-US" sz="5000" b="1" dirty="0">
              <a:latin typeface="Times New Roman" pitchFamily="18" charset="0"/>
              <a:cs typeface="Times New Roman" pitchFamily="18" charset="0"/>
            </a:endParaRPr>
          </a:p>
        </p:txBody>
      </p:sp>
      <p:sp>
        <p:nvSpPr>
          <p:cNvPr id="15" name="Content Placeholder 2"/>
          <p:cNvSpPr>
            <a:spLocks noGrp="1"/>
          </p:cNvSpPr>
          <p:nvPr>
            <p:ph idx="1"/>
          </p:nvPr>
        </p:nvSpPr>
        <p:spPr>
          <a:xfrm>
            <a:off x="457200" y="1285860"/>
            <a:ext cx="8229600" cy="5038740"/>
          </a:xfrm>
        </p:spPr>
        <p:txBody>
          <a:bodyPr>
            <a:normAutofit/>
          </a:bodyPr>
          <a:lstStyle/>
          <a:p>
            <a:pPr algn="l" rtl="0">
              <a:buNone/>
            </a:pPr>
            <a:r>
              <a:rPr lang="en-US" sz="2000" dirty="0" smtClean="0">
                <a:latin typeface="Times New Roman" pitchFamily="18" charset="0"/>
                <a:cs typeface="Times New Roman" pitchFamily="18" charset="0"/>
              </a:rPr>
              <a:t>The Complexity class SL:</a:t>
            </a:r>
          </a:p>
          <a:p>
            <a:pPr algn="l" rtl="0">
              <a:buNone/>
            </a:pPr>
            <a:r>
              <a:rPr lang="en-US" sz="2000" dirty="0" smtClean="0">
                <a:latin typeface="Times New Roman" pitchFamily="18" charset="0"/>
                <a:cs typeface="Times New Roman" pitchFamily="18" charset="0"/>
              </a:rPr>
              <a:t>[LP82]: </a:t>
            </a:r>
          </a:p>
          <a:p>
            <a:pPr algn="l" rtl="0"/>
            <a:r>
              <a:rPr lang="en-US" sz="2000" dirty="0" smtClean="0">
                <a:latin typeface="Times New Roman" pitchFamily="18" charset="0"/>
                <a:cs typeface="Times New Roman" pitchFamily="18" charset="0"/>
              </a:rPr>
              <a:t>Symmetric Turing Machine: a TM with limited nondeterministic power (in a symmetric TM the configuration graph is undirected).</a:t>
            </a:r>
          </a:p>
          <a:p>
            <a:pPr algn="l" rtl="0"/>
            <a:r>
              <a:rPr lang="en-US" sz="2000" dirty="0" smtClean="0">
                <a:latin typeface="Times New Roman" pitchFamily="18" charset="0"/>
                <a:cs typeface="Times New Roman" pitchFamily="18" charset="0"/>
              </a:rPr>
              <a:t>SL is the class of problems solvable by a symmetric TM.</a:t>
            </a:r>
          </a:p>
          <a:p>
            <a:pPr algn="l" rtl="0">
              <a:buNone/>
            </a:pPr>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USTCON is complete for the class SL under Log-Space reductions.</a:t>
            </a:r>
          </a:p>
          <a:p>
            <a:pPr algn="l" rtl="0">
              <a:buNone/>
            </a:pPr>
            <a:r>
              <a:rPr lang="en-US" sz="2000" dirty="0" smtClean="0">
                <a:latin typeface="Times New Roman" pitchFamily="18" charset="0"/>
                <a:cs typeface="Times New Roman" pitchFamily="18" charset="0"/>
              </a:rPr>
              <a:t>[Rei05]:</a:t>
            </a:r>
          </a:p>
          <a:p>
            <a:pPr algn="l" rtl="0"/>
            <a:r>
              <a:rPr lang="en-US" sz="2000" dirty="0" smtClean="0">
                <a:latin typeface="Times New Roman" pitchFamily="18" charset="0"/>
                <a:cs typeface="Times New Roman" pitchFamily="18" charset="0"/>
              </a:rPr>
              <a:t>A deterministic Log-Space algorithm for USTCON.</a:t>
            </a:r>
          </a:p>
          <a:p>
            <a:pPr algn="l" rtl="0"/>
            <a:r>
              <a:rPr lang="en-US" sz="2000" dirty="0" smtClean="0">
                <a:latin typeface="Times New Roman" pitchFamily="18" charset="0"/>
                <a:cs typeface="Times New Roman" pitchFamily="18" charset="0"/>
              </a:rPr>
              <a:t>A direct corollary: L = SL.</a:t>
            </a:r>
          </a:p>
        </p:txBody>
      </p:sp>
      <p:pic>
        <p:nvPicPr>
          <p:cNvPr id="23" name="Picture 22" descr="TP_tmp.emf"/>
          <p:cNvPicPr>
            <a:picLocks noChangeAspect="1"/>
          </p:cNvPicPr>
          <p:nvPr>
            <p:custDataLst>
              <p:tags r:id="rId1"/>
            </p:custDataLst>
          </p:nvPr>
        </p:nvPicPr>
        <p:blipFill>
          <a:blip r:embed="rId4" cstate="print"/>
          <a:stretch>
            <a:fillRect/>
          </a:stretch>
        </p:blipFill>
        <p:spPr>
          <a:xfrm>
            <a:off x="3571868" y="3143248"/>
            <a:ext cx="1652626" cy="3045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Universal traversal sequences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Proof:</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latin typeface="Times New Roman" pitchFamily="18" charset="0"/>
                <a:cs typeface="Times New Roman" pitchFamily="18" charset="0"/>
              </a:rPr>
              <a:t>Recall the evaluation                       performed by the algorithm        (lemma 10).</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particular, the variables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000" dirty="0" smtClean="0">
                <a:latin typeface="Times New Roman" pitchFamily="18" charset="0"/>
                <a:cs typeface="Times New Roman" pitchFamily="18" charset="0"/>
              </a:rPr>
              <a:t>At first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 is initialized to the value </a:t>
            </a:r>
            <a:r>
              <a:rPr lang="en-US" sz="2000" dirty="0" smtClean="0">
                <a:latin typeface="cmmi10"/>
                <a:cs typeface="Times New Roman" pitchFamily="18" charset="0"/>
              </a:rPr>
              <a:t>u</a:t>
            </a:r>
            <a:r>
              <a:rPr lang="en-US" sz="2000" dirty="0" smtClean="0">
                <a:latin typeface="Times New Roman" pitchFamily="18" charset="0"/>
                <a:cs typeface="Times New Roman" pitchFamily="18" charset="0"/>
              </a:rPr>
              <a:t> (the first element of    ). At the end, it is guaranteed to contain w.</a:t>
            </a:r>
          </a:p>
          <a:p>
            <a:pPr marL="274320" lvl="0" indent="-274320">
              <a:spcBef>
                <a:spcPct val="20000"/>
              </a:spcBef>
              <a:buClr>
                <a:schemeClr val="accent3"/>
              </a:buClr>
              <a:buSzPct val="95000"/>
              <a:buFont typeface="Arial" pitchFamily="34" charset="0"/>
              <a:buChar char="•"/>
            </a:pPr>
            <a:r>
              <a:rPr lang="en-US" sz="2000" dirty="0" smtClean="0">
                <a:latin typeface="cmmi10"/>
                <a:cs typeface="Times New Roman" pitchFamily="18" charset="0"/>
              </a:rPr>
              <a:t>v </a:t>
            </a:r>
            <a:r>
              <a:rPr lang="en-US" sz="2000" dirty="0" smtClean="0">
                <a:latin typeface="Times New Roman" pitchFamily="18" charset="0"/>
                <a:cs typeface="Times New Roman" pitchFamily="18" charset="0"/>
              </a:rPr>
              <a:t>is only updated by the rule                                        at the base of the recursion.</a:t>
            </a:r>
          </a:p>
          <a:p>
            <a:pPr marL="274320" lvl="0"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Therefore,  to obtain           we may modify        to output the value of      each time before it updates v.</a:t>
            </a:r>
          </a:p>
          <a:p>
            <a:pPr marL="274320" lvl="0"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For the second part of the lemma: the evaluations </a:t>
            </a:r>
          </a:p>
          <a:p>
            <a:pPr marL="274320" lvl="0" indent="-274320">
              <a:spcBef>
                <a:spcPct val="20000"/>
              </a:spcBef>
              <a:buClr>
                <a:schemeClr val="accent3"/>
              </a:buClr>
              <a:buSzPct val="95000"/>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are all the influence           has on the value of      .</a:t>
            </a:r>
            <a:endParaRPr lang="en-US" sz="2000" dirty="0" smtClean="0">
              <a:latin typeface="Times New Roman" pitchFamily="18" charset="0"/>
              <a:cs typeface="Times New Roman" pitchFamily="18" charset="0"/>
            </a:endParaRPr>
          </a:p>
          <a:p>
            <a:pPr marL="274320" lvl="0"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Therefore, if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 we may ignore           and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 and whenever we were going to update                                       we may instead evaluate                     .</a:t>
            </a:r>
          </a:p>
          <a:p>
            <a:pPr marL="274320" lvl="0" indent="-274320">
              <a:spcBef>
                <a:spcPct val="20000"/>
              </a:spcBef>
              <a:buClr>
                <a:schemeClr val="accent3"/>
              </a:buClr>
              <a:buSzPct val="95000"/>
            </a:pPr>
            <a:endParaRPr lang="en-US"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2000" dirty="0" smtClean="0">
              <a:latin typeface="Times New Roman" pitchFamily="18" charset="0"/>
              <a:cs typeface="Times New Roman" pitchFamily="18" charset="0"/>
            </a:endParaRPr>
          </a:p>
        </p:txBody>
      </p:sp>
      <p:pic>
        <p:nvPicPr>
          <p:cNvPr id="16" name="Picture 15" descr="TP_tmp.emf"/>
          <p:cNvPicPr>
            <a:picLocks noChangeAspect="1"/>
          </p:cNvPicPr>
          <p:nvPr>
            <p:custDataLst>
              <p:tags r:id="rId1"/>
            </p:custDataLst>
          </p:nvPr>
        </p:nvPicPr>
        <p:blipFill>
          <a:blip r:embed="rId18" cstate="print"/>
          <a:stretch>
            <a:fillRect/>
          </a:stretch>
        </p:blipFill>
        <p:spPr>
          <a:xfrm>
            <a:off x="3071802" y="1714488"/>
            <a:ext cx="661050" cy="329940"/>
          </a:xfrm>
          <a:prstGeom prst="rect">
            <a:avLst/>
          </a:prstGeom>
        </p:spPr>
      </p:pic>
      <p:pic>
        <p:nvPicPr>
          <p:cNvPr id="17" name="Picture 16" descr="TP_tmp.emf"/>
          <p:cNvPicPr>
            <a:picLocks noChangeAspect="1"/>
          </p:cNvPicPr>
          <p:nvPr>
            <p:custDataLst>
              <p:tags r:id="rId2"/>
            </p:custDataLst>
          </p:nvPr>
        </p:nvPicPr>
        <p:blipFill>
          <a:blip r:embed="rId19" cstate="print"/>
          <a:stretch>
            <a:fillRect/>
          </a:stretch>
        </p:blipFill>
        <p:spPr>
          <a:xfrm>
            <a:off x="3747486" y="1687238"/>
            <a:ext cx="610200" cy="329940"/>
          </a:xfrm>
          <a:prstGeom prst="rect">
            <a:avLst/>
          </a:prstGeom>
        </p:spPr>
      </p:pic>
      <p:pic>
        <p:nvPicPr>
          <p:cNvPr id="18" name="Picture 17" descr="TP_tmp.emf"/>
          <p:cNvPicPr>
            <a:picLocks noChangeAspect="1"/>
          </p:cNvPicPr>
          <p:nvPr>
            <p:custDataLst>
              <p:tags r:id="rId3"/>
            </p:custDataLst>
          </p:nvPr>
        </p:nvPicPr>
        <p:blipFill>
          <a:blip r:embed="rId20" cstate="print"/>
          <a:stretch>
            <a:fillRect/>
          </a:stretch>
        </p:blipFill>
        <p:spPr>
          <a:xfrm>
            <a:off x="7283047" y="1695681"/>
            <a:ext cx="432225" cy="304559"/>
          </a:xfrm>
          <a:prstGeom prst="rect">
            <a:avLst/>
          </a:prstGeom>
        </p:spPr>
      </p:pic>
      <p:pic>
        <p:nvPicPr>
          <p:cNvPr id="20" name="Picture 19" descr="TP_tmp.emf"/>
          <p:cNvPicPr>
            <a:picLocks noChangeAspect="1"/>
          </p:cNvPicPr>
          <p:nvPr>
            <p:custDataLst>
              <p:tags r:id="rId4"/>
            </p:custDataLst>
          </p:nvPr>
        </p:nvPicPr>
        <p:blipFill>
          <a:blip r:embed="rId21" cstate="print"/>
          <a:stretch>
            <a:fillRect/>
          </a:stretch>
        </p:blipFill>
        <p:spPr>
          <a:xfrm>
            <a:off x="4000496" y="2071678"/>
            <a:ext cx="559350" cy="228420"/>
          </a:xfrm>
          <a:prstGeom prst="rect">
            <a:avLst/>
          </a:prstGeom>
        </p:spPr>
      </p:pic>
      <p:pic>
        <p:nvPicPr>
          <p:cNvPr id="22" name="Picture 21" descr="TP_tmp.emf"/>
          <p:cNvPicPr>
            <a:picLocks noChangeAspect="1"/>
          </p:cNvPicPr>
          <p:nvPr>
            <p:custDataLst>
              <p:tags r:id="rId5"/>
            </p:custDataLst>
          </p:nvPr>
        </p:nvPicPr>
        <p:blipFill>
          <a:blip r:embed="rId22" cstate="print"/>
          <a:stretch>
            <a:fillRect/>
          </a:stretch>
        </p:blipFill>
        <p:spPr>
          <a:xfrm>
            <a:off x="6583178" y="2414762"/>
            <a:ext cx="203400" cy="228420"/>
          </a:xfrm>
          <a:prstGeom prst="rect">
            <a:avLst/>
          </a:prstGeom>
        </p:spPr>
      </p:pic>
      <p:pic>
        <p:nvPicPr>
          <p:cNvPr id="24" name="Picture 23" descr="TP_tmp.emf"/>
          <p:cNvPicPr>
            <a:picLocks noChangeAspect="1"/>
          </p:cNvPicPr>
          <p:nvPr>
            <p:custDataLst>
              <p:tags r:id="rId6"/>
            </p:custDataLst>
          </p:nvPr>
        </p:nvPicPr>
        <p:blipFill>
          <a:blip r:embed="rId23" cstate="print"/>
          <a:stretch>
            <a:fillRect/>
          </a:stretch>
        </p:blipFill>
        <p:spPr>
          <a:xfrm>
            <a:off x="3786182" y="3027622"/>
            <a:ext cx="2389950" cy="329940"/>
          </a:xfrm>
          <a:prstGeom prst="rect">
            <a:avLst/>
          </a:prstGeom>
        </p:spPr>
      </p:pic>
      <p:pic>
        <p:nvPicPr>
          <p:cNvPr id="26" name="Picture 25" descr="TP_tmp.emf"/>
          <p:cNvPicPr>
            <a:picLocks noChangeAspect="1"/>
          </p:cNvPicPr>
          <p:nvPr>
            <p:custDataLst>
              <p:tags r:id="rId7"/>
            </p:custDataLst>
          </p:nvPr>
        </p:nvPicPr>
        <p:blipFill>
          <a:blip r:embed="rId24" cstate="print"/>
          <a:stretch>
            <a:fillRect/>
          </a:stretch>
        </p:blipFill>
        <p:spPr>
          <a:xfrm>
            <a:off x="2987093" y="3742003"/>
            <a:ext cx="584775" cy="329939"/>
          </a:xfrm>
          <a:prstGeom prst="rect">
            <a:avLst/>
          </a:prstGeom>
        </p:spPr>
      </p:pic>
      <p:pic>
        <p:nvPicPr>
          <p:cNvPr id="27" name="Picture 26" descr="TP_tmp.emf"/>
          <p:cNvPicPr>
            <a:picLocks noChangeAspect="1"/>
          </p:cNvPicPr>
          <p:nvPr>
            <p:custDataLst>
              <p:tags r:id="rId8"/>
            </p:custDataLst>
          </p:nvPr>
        </p:nvPicPr>
        <p:blipFill>
          <a:blip r:embed="rId20" cstate="print"/>
          <a:stretch>
            <a:fillRect/>
          </a:stretch>
        </p:blipFill>
        <p:spPr>
          <a:xfrm>
            <a:off x="5214942" y="3767383"/>
            <a:ext cx="432225" cy="304559"/>
          </a:xfrm>
          <a:prstGeom prst="rect">
            <a:avLst/>
          </a:prstGeom>
        </p:spPr>
      </p:pic>
      <p:pic>
        <p:nvPicPr>
          <p:cNvPr id="29" name="Picture 28" descr="TP_tmp.emf"/>
          <p:cNvPicPr>
            <a:picLocks noChangeAspect="1"/>
          </p:cNvPicPr>
          <p:nvPr>
            <p:custDataLst>
              <p:tags r:id="rId9"/>
            </p:custDataLst>
          </p:nvPr>
        </p:nvPicPr>
        <p:blipFill>
          <a:blip r:embed="rId25" cstate="print"/>
          <a:stretch>
            <a:fillRect/>
          </a:stretch>
        </p:blipFill>
        <p:spPr>
          <a:xfrm>
            <a:off x="7929586" y="3786190"/>
            <a:ext cx="279676" cy="228420"/>
          </a:xfrm>
          <a:prstGeom prst="rect">
            <a:avLst/>
          </a:prstGeom>
        </p:spPr>
      </p:pic>
      <p:pic>
        <p:nvPicPr>
          <p:cNvPr id="31" name="Picture 30" descr="TP_tmp.emf"/>
          <p:cNvPicPr>
            <a:picLocks noChangeAspect="1"/>
          </p:cNvPicPr>
          <p:nvPr>
            <p:custDataLst>
              <p:tags r:id="rId10"/>
            </p:custDataLst>
          </p:nvPr>
        </p:nvPicPr>
        <p:blipFill>
          <a:blip r:embed="rId23" cstate="print"/>
          <a:stretch>
            <a:fillRect/>
          </a:stretch>
        </p:blipFill>
        <p:spPr>
          <a:xfrm>
            <a:off x="5929322" y="4384944"/>
            <a:ext cx="2389950" cy="329940"/>
          </a:xfrm>
          <a:prstGeom prst="rect">
            <a:avLst/>
          </a:prstGeom>
        </p:spPr>
      </p:pic>
      <p:pic>
        <p:nvPicPr>
          <p:cNvPr id="33" name="Picture 32" descr="TP_tmp.emf"/>
          <p:cNvPicPr>
            <a:picLocks noChangeAspect="1"/>
          </p:cNvPicPr>
          <p:nvPr>
            <p:custDataLst>
              <p:tags r:id="rId11"/>
            </p:custDataLst>
          </p:nvPr>
        </p:nvPicPr>
        <p:blipFill>
          <a:blip r:embed="rId26" cstate="print"/>
          <a:stretch>
            <a:fillRect/>
          </a:stretch>
        </p:blipFill>
        <p:spPr>
          <a:xfrm>
            <a:off x="2857488" y="4786322"/>
            <a:ext cx="610200" cy="304560"/>
          </a:xfrm>
          <a:prstGeom prst="rect">
            <a:avLst/>
          </a:prstGeom>
        </p:spPr>
      </p:pic>
      <p:pic>
        <p:nvPicPr>
          <p:cNvPr id="34" name="Picture 33" descr="TP_tmp.emf"/>
          <p:cNvPicPr>
            <a:picLocks noChangeAspect="1"/>
          </p:cNvPicPr>
          <p:nvPr>
            <p:custDataLst>
              <p:tags r:id="rId12"/>
            </p:custDataLst>
          </p:nvPr>
        </p:nvPicPr>
        <p:blipFill>
          <a:blip r:embed="rId25" cstate="print"/>
          <a:stretch>
            <a:fillRect/>
          </a:stretch>
        </p:blipFill>
        <p:spPr>
          <a:xfrm>
            <a:off x="5506770" y="4843654"/>
            <a:ext cx="279676" cy="228420"/>
          </a:xfrm>
          <a:prstGeom prst="rect">
            <a:avLst/>
          </a:prstGeom>
        </p:spPr>
      </p:pic>
      <p:pic>
        <p:nvPicPr>
          <p:cNvPr id="35" name="Picture 34" descr="TP_tmp.emf"/>
          <p:cNvPicPr>
            <a:picLocks noChangeAspect="1"/>
          </p:cNvPicPr>
          <p:nvPr>
            <p:custDataLst>
              <p:tags r:id="rId13"/>
            </p:custDataLst>
          </p:nvPr>
        </p:nvPicPr>
        <p:blipFill>
          <a:blip r:embed="rId27" cstate="print"/>
          <a:stretch>
            <a:fillRect/>
          </a:stretch>
        </p:blipFill>
        <p:spPr>
          <a:xfrm>
            <a:off x="2643174" y="5143512"/>
            <a:ext cx="1703476" cy="228420"/>
          </a:xfrm>
          <a:prstGeom prst="rect">
            <a:avLst/>
          </a:prstGeom>
        </p:spPr>
      </p:pic>
      <p:pic>
        <p:nvPicPr>
          <p:cNvPr id="36" name="Picture 35" descr="TP_tmp.emf"/>
          <p:cNvPicPr>
            <a:picLocks noChangeAspect="1"/>
          </p:cNvPicPr>
          <p:nvPr>
            <p:custDataLst>
              <p:tags r:id="rId14"/>
            </p:custDataLst>
          </p:nvPr>
        </p:nvPicPr>
        <p:blipFill>
          <a:blip r:embed="rId26" cstate="print"/>
          <a:stretch>
            <a:fillRect/>
          </a:stretch>
        </p:blipFill>
        <p:spPr>
          <a:xfrm>
            <a:off x="6072198" y="5143512"/>
            <a:ext cx="610200" cy="304560"/>
          </a:xfrm>
          <a:prstGeom prst="rect">
            <a:avLst/>
          </a:prstGeom>
        </p:spPr>
      </p:pic>
      <p:pic>
        <p:nvPicPr>
          <p:cNvPr id="37" name="Picture 36" descr="TP_tmp.emf"/>
          <p:cNvPicPr>
            <a:picLocks noChangeAspect="1"/>
          </p:cNvPicPr>
          <p:nvPr>
            <p:custDataLst>
              <p:tags r:id="rId15"/>
            </p:custDataLst>
          </p:nvPr>
        </p:nvPicPr>
        <p:blipFill>
          <a:blip r:embed="rId23" cstate="print"/>
          <a:stretch>
            <a:fillRect/>
          </a:stretch>
        </p:blipFill>
        <p:spPr>
          <a:xfrm>
            <a:off x="4429124" y="5429264"/>
            <a:ext cx="2389950" cy="329940"/>
          </a:xfrm>
          <a:prstGeom prst="rect">
            <a:avLst/>
          </a:prstGeom>
        </p:spPr>
      </p:pic>
      <p:pic>
        <p:nvPicPr>
          <p:cNvPr id="39" name="Picture 38" descr="TP_tmp.emf"/>
          <p:cNvPicPr>
            <a:picLocks noChangeAspect="1"/>
          </p:cNvPicPr>
          <p:nvPr>
            <p:custDataLst>
              <p:tags r:id="rId16"/>
            </p:custDataLst>
          </p:nvPr>
        </p:nvPicPr>
        <p:blipFill>
          <a:blip r:embed="rId28" cstate="print"/>
          <a:stretch>
            <a:fillRect/>
          </a:stretch>
        </p:blipFill>
        <p:spPr>
          <a:xfrm>
            <a:off x="1729114" y="5742266"/>
            <a:ext cx="1271250" cy="329940"/>
          </a:xfrm>
          <a:prstGeom prst="rect">
            <a:avLst/>
          </a:prstGeom>
        </p:spPr>
      </p:pic>
      <p:sp>
        <p:nvSpPr>
          <p:cNvPr id="40" name="Rectangle 39"/>
          <p:cNvSpPr/>
          <p:nvPr/>
        </p:nvSpPr>
        <p:spPr>
          <a:xfrm>
            <a:off x="8143900" y="6072206"/>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Universal traversal sequences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Given lemma 12, we can now solve the search problem corresponding to USTCON.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Theorem 13:</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There exists a log space algorithm             that gets as input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t</a:t>
            </a:r>
            <a:r>
              <a:rPr lang="en-US" sz="2000" dirty="0" smtClean="0">
                <a:latin typeface="Times New Roman" pitchFamily="18" charset="0"/>
                <a:cs typeface="Times New Roman" pitchFamily="18" charset="0"/>
              </a:rPr>
              <a:t>) and outputs a path from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to </a:t>
            </a:r>
            <a:r>
              <a:rPr lang="en-US" sz="2000" dirty="0" smtClean="0">
                <a:latin typeface="cmmi10"/>
                <a:cs typeface="Times New Roman" pitchFamily="18" charset="0"/>
              </a:rPr>
              <a:t>t</a:t>
            </a:r>
            <a:r>
              <a:rPr lang="en-US" sz="2000" dirty="0" smtClean="0">
                <a:latin typeface="Times New Roman" pitchFamily="18" charset="0"/>
                <a:cs typeface="Times New Roman" pitchFamily="18" charset="0"/>
              </a:rPr>
              <a:t>, if such a path exists (otherwise outputs “not connected”).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Proof:</a:t>
            </a:r>
          </a:p>
          <a:p>
            <a:pPr marL="731520" lvl="1" indent="-274320">
              <a:spcBef>
                <a:spcPct val="20000"/>
              </a:spcBef>
              <a:buClr>
                <a:schemeClr val="accent3"/>
              </a:buClr>
              <a:buSzPct val="95000"/>
              <a:buFont typeface="Arial" pitchFamily="34" charset="0"/>
              <a:buChar char="•"/>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just           slightly modified.</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It is enough to output a path from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,1) to (</a:t>
            </a:r>
            <a:r>
              <a:rPr lang="en-US" sz="2000" dirty="0" smtClean="0">
                <a:latin typeface="cmmi10"/>
                <a:cs typeface="Times New Roman" pitchFamily="18" charset="0"/>
              </a:rPr>
              <a:t>t</a:t>
            </a:r>
            <a:r>
              <a:rPr lang="en-US" sz="2000" dirty="0" smtClean="0">
                <a:latin typeface="Times New Roman" pitchFamily="18" charset="0"/>
                <a:cs typeface="Times New Roman" pitchFamily="18" charset="0"/>
              </a:rPr>
              <a:t>,1) in           (transforming it to the desired path in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easily done in log space).</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         enumerates all logarithmically long paths from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If none of them visits                       , can output “not connected”</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Otherwise, a path was found. We may apply          on each edge in the path. Each time a sequence of edge labels in           is outputted.</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By lemma 12, the concatenation of these sequences is the desired path.</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2000" dirty="0" smtClean="0">
              <a:latin typeface="Times New Roman" pitchFamily="18" charset="0"/>
              <a:cs typeface="Times New Roman" pitchFamily="18" charset="0"/>
            </a:endParaRPr>
          </a:p>
          <a:p>
            <a:pPr marL="274320" lvl="0" indent="-274320">
              <a:spcBef>
                <a:spcPct val="20000"/>
              </a:spcBef>
              <a:buClr>
                <a:schemeClr val="accent3"/>
              </a:buClr>
              <a:buSzPct val="95000"/>
            </a:pPr>
            <a:endParaRPr lang="en-US"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2000" dirty="0" smtClean="0">
              <a:latin typeface="Times New Roman" pitchFamily="18" charset="0"/>
              <a:cs typeface="Times New Roman" pitchFamily="18" charset="0"/>
            </a:endParaRPr>
          </a:p>
        </p:txBody>
      </p:sp>
      <p:pic>
        <p:nvPicPr>
          <p:cNvPr id="24" name="Picture 23" descr="TP_tmp.emf"/>
          <p:cNvPicPr>
            <a:picLocks noChangeAspect="1"/>
          </p:cNvPicPr>
          <p:nvPr>
            <p:custDataLst>
              <p:tags r:id="rId1"/>
            </p:custDataLst>
          </p:nvPr>
        </p:nvPicPr>
        <p:blipFill>
          <a:blip r:embed="rId11" cstate="print"/>
          <a:stretch>
            <a:fillRect/>
          </a:stretch>
        </p:blipFill>
        <p:spPr>
          <a:xfrm>
            <a:off x="4385591" y="2410060"/>
            <a:ext cx="686475" cy="304560"/>
          </a:xfrm>
          <a:prstGeom prst="rect">
            <a:avLst/>
          </a:prstGeom>
        </p:spPr>
      </p:pic>
      <p:pic>
        <p:nvPicPr>
          <p:cNvPr id="25" name="Picture 24" descr="TP_tmp.emf"/>
          <p:cNvPicPr>
            <a:picLocks noChangeAspect="1"/>
          </p:cNvPicPr>
          <p:nvPr>
            <p:custDataLst>
              <p:tags r:id="rId2"/>
            </p:custDataLst>
          </p:nvPr>
        </p:nvPicPr>
        <p:blipFill>
          <a:blip r:embed="rId11" cstate="print"/>
          <a:stretch>
            <a:fillRect/>
          </a:stretch>
        </p:blipFill>
        <p:spPr>
          <a:xfrm>
            <a:off x="1214414" y="3695944"/>
            <a:ext cx="686475" cy="304560"/>
          </a:xfrm>
          <a:prstGeom prst="rect">
            <a:avLst/>
          </a:prstGeom>
        </p:spPr>
      </p:pic>
      <p:pic>
        <p:nvPicPr>
          <p:cNvPr id="26" name="Picture 25" descr="TP_tmp.emf"/>
          <p:cNvPicPr>
            <a:picLocks noChangeAspect="1"/>
          </p:cNvPicPr>
          <p:nvPr>
            <p:custDataLst>
              <p:tags r:id="rId3"/>
            </p:custDataLst>
          </p:nvPr>
        </p:nvPicPr>
        <p:blipFill>
          <a:blip r:embed="rId12" cstate="print"/>
          <a:stretch>
            <a:fillRect/>
          </a:stretch>
        </p:blipFill>
        <p:spPr>
          <a:xfrm>
            <a:off x="2643174" y="3714752"/>
            <a:ext cx="584775" cy="304559"/>
          </a:xfrm>
          <a:prstGeom prst="rect">
            <a:avLst/>
          </a:prstGeom>
        </p:spPr>
      </p:pic>
      <p:pic>
        <p:nvPicPr>
          <p:cNvPr id="27" name="Picture 26" descr="TP_tmp.emf"/>
          <p:cNvPicPr>
            <a:picLocks noChangeAspect="1"/>
          </p:cNvPicPr>
          <p:nvPr>
            <p:custDataLst>
              <p:tags r:id="rId4"/>
            </p:custDataLst>
          </p:nvPr>
        </p:nvPicPr>
        <p:blipFill>
          <a:blip r:embed="rId13" cstate="print"/>
          <a:stretch>
            <a:fillRect/>
          </a:stretch>
        </p:blipFill>
        <p:spPr>
          <a:xfrm>
            <a:off x="6298666" y="4099192"/>
            <a:ext cx="559350" cy="329940"/>
          </a:xfrm>
          <a:prstGeom prst="rect">
            <a:avLst/>
          </a:prstGeom>
        </p:spPr>
      </p:pic>
      <p:pic>
        <p:nvPicPr>
          <p:cNvPr id="29" name="Picture 28" descr="TP_tmp.emf"/>
          <p:cNvPicPr>
            <a:picLocks noChangeAspect="1"/>
          </p:cNvPicPr>
          <p:nvPr>
            <p:custDataLst>
              <p:tags r:id="rId5"/>
            </p:custDataLst>
          </p:nvPr>
        </p:nvPicPr>
        <p:blipFill>
          <a:blip r:embed="rId12" cstate="print"/>
          <a:stretch>
            <a:fillRect/>
          </a:stretch>
        </p:blipFill>
        <p:spPr>
          <a:xfrm>
            <a:off x="1214414" y="4786322"/>
            <a:ext cx="584775" cy="304559"/>
          </a:xfrm>
          <a:prstGeom prst="rect">
            <a:avLst/>
          </a:prstGeom>
        </p:spPr>
      </p:pic>
      <p:pic>
        <p:nvPicPr>
          <p:cNvPr id="30" name="Picture 29" descr="TP_tmp.emf"/>
          <p:cNvPicPr>
            <a:picLocks noChangeAspect="1"/>
          </p:cNvPicPr>
          <p:nvPr>
            <p:custDataLst>
              <p:tags r:id="rId6"/>
            </p:custDataLst>
          </p:nvPr>
        </p:nvPicPr>
        <p:blipFill>
          <a:blip r:embed="rId14" cstate="print"/>
          <a:stretch>
            <a:fillRect/>
          </a:stretch>
        </p:blipFill>
        <p:spPr>
          <a:xfrm>
            <a:off x="6715140" y="4788192"/>
            <a:ext cx="1449225" cy="355320"/>
          </a:xfrm>
          <a:prstGeom prst="rect">
            <a:avLst/>
          </a:prstGeom>
        </p:spPr>
      </p:pic>
      <p:pic>
        <p:nvPicPr>
          <p:cNvPr id="31" name="Picture 30" descr="TP_tmp.emf"/>
          <p:cNvPicPr>
            <a:picLocks noChangeAspect="1"/>
          </p:cNvPicPr>
          <p:nvPr>
            <p:custDataLst>
              <p:tags r:id="rId7"/>
            </p:custDataLst>
          </p:nvPr>
        </p:nvPicPr>
        <p:blipFill>
          <a:blip r:embed="rId15" cstate="print"/>
          <a:stretch>
            <a:fillRect/>
          </a:stretch>
        </p:blipFill>
        <p:spPr>
          <a:xfrm>
            <a:off x="3500430" y="5145382"/>
            <a:ext cx="1423800" cy="355320"/>
          </a:xfrm>
          <a:prstGeom prst="rect">
            <a:avLst/>
          </a:prstGeom>
        </p:spPr>
      </p:pic>
      <p:pic>
        <p:nvPicPr>
          <p:cNvPr id="32" name="Picture 31" descr="TP_tmp.emf"/>
          <p:cNvPicPr>
            <a:picLocks noChangeAspect="1"/>
          </p:cNvPicPr>
          <p:nvPr>
            <p:custDataLst>
              <p:tags r:id="rId8"/>
            </p:custDataLst>
          </p:nvPr>
        </p:nvPicPr>
        <p:blipFill>
          <a:blip r:embed="rId16" cstate="print"/>
          <a:stretch>
            <a:fillRect/>
          </a:stretch>
        </p:blipFill>
        <p:spPr>
          <a:xfrm>
            <a:off x="5786446" y="5527953"/>
            <a:ext cx="584775" cy="329939"/>
          </a:xfrm>
          <a:prstGeom prst="rect">
            <a:avLst/>
          </a:prstGeom>
        </p:spPr>
      </p:pic>
      <p:pic>
        <p:nvPicPr>
          <p:cNvPr id="33" name="Picture 32" descr="TP_tmp.emf"/>
          <p:cNvPicPr>
            <a:picLocks noChangeAspect="1"/>
          </p:cNvPicPr>
          <p:nvPr>
            <p:custDataLst>
              <p:tags r:id="rId9"/>
            </p:custDataLst>
          </p:nvPr>
        </p:nvPicPr>
        <p:blipFill>
          <a:blip r:embed="rId13" cstate="print"/>
          <a:stretch>
            <a:fillRect/>
          </a:stretch>
        </p:blipFill>
        <p:spPr>
          <a:xfrm>
            <a:off x="5870038" y="5813704"/>
            <a:ext cx="559350" cy="329940"/>
          </a:xfrm>
          <a:prstGeom prst="rect">
            <a:avLst/>
          </a:prstGeom>
        </p:spPr>
      </p:pic>
      <p:sp>
        <p:nvSpPr>
          <p:cNvPr id="34" name="Rectangle 33"/>
          <p:cNvSpPr/>
          <p:nvPr/>
        </p:nvSpPr>
        <p:spPr>
          <a:xfrm>
            <a:off x="8572528" y="6500834"/>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Universal traversal sequences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Definition:</a:t>
            </a:r>
            <a:endParaRPr lang="en-US"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Let                                 </a:t>
            </a:r>
            <a:r>
              <a:rPr lang="en-US" sz="2000" dirty="0" smtClean="0">
                <a:latin typeface="Times New Roman" pitchFamily="18" charset="0"/>
                <a:cs typeface="Times New Roman" pitchFamily="18" charset="0"/>
              </a:rPr>
              <a:t>be a sequence of values in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and     a permutation over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is an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-universal traversal sequence, if for every connected,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labeled,    -consistent graph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on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vertices, and any start vertex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the walk starting from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and following the edges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visits every vertex in the graph.</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Theorem 14:</a:t>
            </a:r>
          </a:p>
          <a:p>
            <a:pPr marL="274320" lvl="0" indent="-274320">
              <a:spcBef>
                <a:spcPct val="20000"/>
              </a:spcBef>
              <a:buClr>
                <a:schemeClr val="accent3"/>
              </a:buClr>
              <a:buSzPct val="95000"/>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There exists a log space algorithm which takes as input         and a permutation      over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and outputs an </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-universal traversal </a:t>
            </a:r>
            <a:r>
              <a:rPr lang="en-US" sz="2000" dirty="0" smtClean="0">
                <a:latin typeface="Times New Roman" pitchFamily="18" charset="0"/>
                <a:cs typeface="Times New Roman" pitchFamily="18" charset="0"/>
              </a:rPr>
              <a:t>sequence.</a:t>
            </a:r>
            <a:endParaRPr lang="en-US" sz="2000" b="1"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p:txBody>
      </p:sp>
      <p:pic>
        <p:nvPicPr>
          <p:cNvPr id="18" name="Picture 17" descr="TP_tmp.emf"/>
          <p:cNvPicPr>
            <a:picLocks noChangeAspect="1"/>
          </p:cNvPicPr>
          <p:nvPr>
            <p:custDataLst>
              <p:tags r:id="rId1"/>
            </p:custDataLst>
          </p:nvPr>
        </p:nvPicPr>
        <p:blipFill>
          <a:blip r:embed="rId11" cstate="print"/>
          <a:stretch>
            <a:fillRect/>
          </a:stretch>
        </p:blipFill>
        <p:spPr>
          <a:xfrm>
            <a:off x="1285852" y="1714488"/>
            <a:ext cx="1906876" cy="329940"/>
          </a:xfrm>
          <a:prstGeom prst="rect">
            <a:avLst/>
          </a:prstGeom>
        </p:spPr>
      </p:pic>
      <p:pic>
        <p:nvPicPr>
          <p:cNvPr id="20" name="Picture 19" descr="TP_tmp.emf"/>
          <p:cNvPicPr>
            <a:picLocks noChangeAspect="1"/>
          </p:cNvPicPr>
          <p:nvPr>
            <p:custDataLst>
              <p:tags r:id="rId2"/>
            </p:custDataLst>
          </p:nvPr>
        </p:nvPicPr>
        <p:blipFill>
          <a:blip r:embed="rId12" cstate="print"/>
          <a:stretch>
            <a:fillRect/>
          </a:stretch>
        </p:blipFill>
        <p:spPr>
          <a:xfrm>
            <a:off x="1857356" y="2000240"/>
            <a:ext cx="203400" cy="253800"/>
          </a:xfrm>
          <a:prstGeom prst="rect">
            <a:avLst/>
          </a:prstGeom>
        </p:spPr>
      </p:pic>
      <p:pic>
        <p:nvPicPr>
          <p:cNvPr id="22" name="Picture 21" descr="TP_tmp.emf"/>
          <p:cNvPicPr>
            <a:picLocks noChangeAspect="1"/>
          </p:cNvPicPr>
          <p:nvPr>
            <p:custDataLst>
              <p:tags r:id="rId3"/>
            </p:custDataLst>
          </p:nvPr>
        </p:nvPicPr>
        <p:blipFill>
          <a:blip r:embed="rId13" cstate="print"/>
          <a:stretch>
            <a:fillRect/>
          </a:stretch>
        </p:blipFill>
        <p:spPr>
          <a:xfrm>
            <a:off x="6929454" y="1785926"/>
            <a:ext cx="228826" cy="177660"/>
          </a:xfrm>
          <a:prstGeom prst="rect">
            <a:avLst/>
          </a:prstGeom>
        </p:spPr>
      </p:pic>
      <p:pic>
        <p:nvPicPr>
          <p:cNvPr id="23" name="Picture 22" descr="TP_tmp.emf"/>
          <p:cNvPicPr>
            <a:picLocks noChangeAspect="1"/>
          </p:cNvPicPr>
          <p:nvPr>
            <p:custDataLst>
              <p:tags r:id="rId4"/>
            </p:custDataLst>
          </p:nvPr>
        </p:nvPicPr>
        <p:blipFill>
          <a:blip r:embed="rId13" cstate="print"/>
          <a:stretch>
            <a:fillRect/>
          </a:stretch>
        </p:blipFill>
        <p:spPr>
          <a:xfrm>
            <a:off x="3343042" y="2071678"/>
            <a:ext cx="228826" cy="177660"/>
          </a:xfrm>
          <a:prstGeom prst="rect">
            <a:avLst/>
          </a:prstGeom>
        </p:spPr>
      </p:pic>
      <p:pic>
        <p:nvPicPr>
          <p:cNvPr id="24" name="Picture 23" descr="TP_tmp.emf"/>
          <p:cNvPicPr>
            <a:picLocks noChangeAspect="1"/>
          </p:cNvPicPr>
          <p:nvPr>
            <p:custDataLst>
              <p:tags r:id="rId5"/>
            </p:custDataLst>
          </p:nvPr>
        </p:nvPicPr>
        <p:blipFill>
          <a:blip r:embed="rId13" cstate="print"/>
          <a:stretch>
            <a:fillRect/>
          </a:stretch>
        </p:blipFill>
        <p:spPr>
          <a:xfrm>
            <a:off x="3929058" y="2394084"/>
            <a:ext cx="228826" cy="177660"/>
          </a:xfrm>
          <a:prstGeom prst="rect">
            <a:avLst/>
          </a:prstGeom>
        </p:spPr>
      </p:pic>
      <p:pic>
        <p:nvPicPr>
          <p:cNvPr id="26" name="Picture 25" descr="TP_tmp.emf"/>
          <p:cNvPicPr>
            <a:picLocks noChangeAspect="1"/>
          </p:cNvPicPr>
          <p:nvPr>
            <p:custDataLst>
              <p:tags r:id="rId6"/>
            </p:custDataLst>
          </p:nvPr>
        </p:nvPicPr>
        <p:blipFill>
          <a:blip r:embed="rId14" cstate="print"/>
          <a:stretch>
            <a:fillRect/>
          </a:stretch>
        </p:blipFill>
        <p:spPr>
          <a:xfrm>
            <a:off x="7286644" y="2700514"/>
            <a:ext cx="1169550" cy="228420"/>
          </a:xfrm>
          <a:prstGeom prst="rect">
            <a:avLst/>
          </a:prstGeom>
        </p:spPr>
      </p:pic>
      <p:pic>
        <p:nvPicPr>
          <p:cNvPr id="28" name="Picture 27" descr="TP_tmp.emf"/>
          <p:cNvPicPr>
            <a:picLocks noChangeAspect="1"/>
          </p:cNvPicPr>
          <p:nvPr>
            <p:custDataLst>
              <p:tags r:id="rId7"/>
            </p:custDataLst>
          </p:nvPr>
        </p:nvPicPr>
        <p:blipFill>
          <a:blip r:embed="rId15" cstate="print"/>
          <a:stretch>
            <a:fillRect/>
          </a:stretch>
        </p:blipFill>
        <p:spPr>
          <a:xfrm>
            <a:off x="6502066" y="4071942"/>
            <a:ext cx="355950" cy="279180"/>
          </a:xfrm>
          <a:prstGeom prst="rect">
            <a:avLst/>
          </a:prstGeom>
        </p:spPr>
      </p:pic>
      <p:pic>
        <p:nvPicPr>
          <p:cNvPr id="29" name="Picture 28" descr="TP_tmp.emf"/>
          <p:cNvPicPr>
            <a:picLocks noChangeAspect="1"/>
          </p:cNvPicPr>
          <p:nvPr>
            <p:custDataLst>
              <p:tags r:id="rId8"/>
            </p:custDataLst>
          </p:nvPr>
        </p:nvPicPr>
        <p:blipFill>
          <a:blip r:embed="rId13" cstate="print"/>
          <a:stretch>
            <a:fillRect/>
          </a:stretch>
        </p:blipFill>
        <p:spPr>
          <a:xfrm>
            <a:off x="2128596" y="4465786"/>
            <a:ext cx="228826" cy="177660"/>
          </a:xfrm>
          <a:prstGeom prst="rect">
            <a:avLst/>
          </a:prstGeom>
        </p:spPr>
      </p:pic>
      <p:pic>
        <p:nvPicPr>
          <p:cNvPr id="30" name="Picture 29" descr="TP_tmp.emf"/>
          <p:cNvPicPr>
            <a:picLocks noChangeAspect="1"/>
          </p:cNvPicPr>
          <p:nvPr>
            <p:custDataLst>
              <p:tags r:id="rId9"/>
            </p:custDataLst>
          </p:nvPr>
        </p:nvPicPr>
        <p:blipFill>
          <a:blip r:embed="rId13" cstate="print"/>
          <a:stretch>
            <a:fillRect/>
          </a:stretch>
        </p:blipFill>
        <p:spPr>
          <a:xfrm>
            <a:off x="5643570" y="4465786"/>
            <a:ext cx="228826" cy="1776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Universal traversal sequences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Proof of theorem 14:</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Define the permutation    as follows: 			     and for every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Given a connected,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on </a:t>
            </a:r>
            <a:r>
              <a:rPr lang="en-US" sz="2000" dirty="0" smtClean="0">
                <a:latin typeface="cmmi10"/>
                <a:cs typeface="Times New Roman" pitchFamily="18" charset="0"/>
              </a:rPr>
              <a:t>N </a:t>
            </a:r>
            <a:r>
              <a:rPr lang="en-US" sz="2000" dirty="0" smtClean="0">
                <a:latin typeface="Times New Roman" pitchFamily="18" charset="0"/>
                <a:cs typeface="Times New Roman" pitchFamily="18" charset="0"/>
              </a:rPr>
              <a:t>vertices that has a     -consistent labeling, we can transform it into a        -regular (connected and non-bipartite) graph </a:t>
            </a:r>
            <a:r>
              <a:rPr lang="en-US" sz="2000" dirty="0" smtClean="0">
                <a:latin typeface="cmmi10"/>
                <a:cs typeface="Times New Roman" pitchFamily="18" charset="0"/>
              </a:rPr>
              <a:t>G’ </a:t>
            </a:r>
            <a:r>
              <a:rPr lang="en-US" sz="2000" dirty="0" smtClean="0">
                <a:latin typeface="Times New Roman" pitchFamily="18" charset="0"/>
                <a:cs typeface="Times New Roman" pitchFamily="18" charset="0"/>
              </a:rPr>
              <a:t>on </a:t>
            </a:r>
            <a:r>
              <a:rPr lang="en-US" sz="2000" dirty="0" smtClean="0">
                <a:latin typeface="cmmi10"/>
                <a:cs typeface="Times New Roman" pitchFamily="18" charset="0"/>
              </a:rPr>
              <a:t>ND </a:t>
            </a:r>
            <a:r>
              <a:rPr lang="en-US" sz="2000" dirty="0" smtClean="0">
                <a:latin typeface="Times New Roman" pitchFamily="18" charset="0"/>
                <a:cs typeface="Times New Roman" pitchFamily="18" charset="0"/>
              </a:rPr>
              <a:t>vertices that has      -consistent labeling (this is done in a similar fashion to the definition of          ,</a:t>
            </a:r>
          </a:p>
          <a:p>
            <a:pPr marL="731520" lvl="1" indent="-274320">
              <a:spcBef>
                <a:spcPct val="20000"/>
              </a:spcBef>
              <a:buClr>
                <a:schemeClr val="accent3"/>
              </a:buClr>
              <a:buSzPct val="95000"/>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but now the edge labeled 3 going out of (</a:t>
            </a:r>
            <a:r>
              <a:rPr lang="en-US" sz="2000" dirty="0" err="1" smtClean="0">
                <a:latin typeface="cmmi10"/>
                <a:cs typeface="Times New Roman" pitchFamily="18" charset="0"/>
              </a:rPr>
              <a:t>v</a:t>
            </a:r>
            <a:r>
              <a:rPr lang="en-US" sz="2000" dirty="0" err="1" smtClean="0">
                <a:latin typeface="Times New Roman" pitchFamily="18" charset="0"/>
                <a:cs typeface="Times New Roman" pitchFamily="18" charset="0"/>
              </a:rPr>
              <a:t>,</a:t>
            </a:r>
            <a:r>
              <a:rPr lang="en-US" sz="2000" dirty="0" err="1" smtClean="0">
                <a:latin typeface="cmmi10"/>
                <a:cs typeface="Times New Roman" pitchFamily="18" charset="0"/>
              </a:rPr>
              <a:t>i</a:t>
            </a:r>
            <a:r>
              <a:rPr lang="en-US" sz="2000" dirty="0" smtClean="0">
                <a:latin typeface="Times New Roman" pitchFamily="18" charset="0"/>
                <a:cs typeface="Times New Roman" pitchFamily="18" charset="0"/>
              </a:rPr>
              <a:t>) will lead to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We’d like to find (roughly) a UTS on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and translate it into on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Assume a sequence of labels                    visits every vertex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starting from any vertex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,1). We translate this (in log space) into a sequence of labels 		   that traverses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from any vertex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We simulate a walk on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beginning at an arbitrary vertex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,1). We’d like to track the value </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at each point in the walk such that at that point we are at vertex (</a:t>
            </a:r>
            <a:r>
              <a:rPr lang="en-US" sz="2000" dirty="0" smtClean="0">
                <a:latin typeface="cmmi10"/>
                <a:cs typeface="Times New Roman" pitchFamily="18" charset="0"/>
              </a:rPr>
              <a:t>w</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for some </a:t>
            </a:r>
            <a:r>
              <a:rPr lang="en-US" sz="2000" dirty="0" smtClean="0">
                <a:latin typeface="cmmi10"/>
                <a:cs typeface="Times New Roman" pitchFamily="18" charset="0"/>
              </a:rPr>
              <a:t>w</a:t>
            </a:r>
            <a:r>
              <a:rPr lang="en-US" sz="2000" dirty="0" smtClean="0">
                <a:latin typeface="Times New Roman" pitchFamily="18" charset="0"/>
                <a:cs typeface="Times New Roman" pitchFamily="18" charset="0"/>
              </a:rPr>
              <a:t>.</a:t>
            </a:r>
          </a:p>
          <a:p>
            <a:pPr marL="731520" lvl="1" indent="-274320">
              <a:spcBef>
                <a:spcPct val="20000"/>
              </a:spcBef>
              <a:buClr>
                <a:schemeClr val="accent3"/>
              </a:buClr>
              <a:buSzPct val="95000"/>
            </a:pPr>
            <a:endParaRPr lang="en-US" sz="2000" dirty="0" smtClean="0">
              <a:latin typeface="Times New Roman" pitchFamily="18" charset="0"/>
              <a:cs typeface="Times New Roman" pitchFamily="18" charset="0"/>
            </a:endParaRPr>
          </a:p>
        </p:txBody>
      </p:sp>
      <p:pic>
        <p:nvPicPr>
          <p:cNvPr id="16" name="Picture 15" descr="TP_tmp.emf"/>
          <p:cNvPicPr>
            <a:picLocks noChangeAspect="1"/>
          </p:cNvPicPr>
          <p:nvPr>
            <p:custDataLst>
              <p:tags r:id="rId1"/>
            </p:custDataLst>
          </p:nvPr>
        </p:nvPicPr>
        <p:blipFill>
          <a:blip r:embed="rId12" cstate="print"/>
          <a:stretch>
            <a:fillRect/>
          </a:stretch>
        </p:blipFill>
        <p:spPr>
          <a:xfrm>
            <a:off x="3571868" y="1746440"/>
            <a:ext cx="279676" cy="253800"/>
          </a:xfrm>
          <a:prstGeom prst="rect">
            <a:avLst/>
          </a:prstGeom>
        </p:spPr>
      </p:pic>
      <p:pic>
        <p:nvPicPr>
          <p:cNvPr id="18" name="Picture 17" descr="TP_tmp.emf"/>
          <p:cNvPicPr>
            <a:picLocks noChangeAspect="1"/>
          </p:cNvPicPr>
          <p:nvPr>
            <p:custDataLst>
              <p:tags r:id="rId2"/>
            </p:custDataLst>
          </p:nvPr>
        </p:nvPicPr>
        <p:blipFill>
          <a:blip r:embed="rId13" cstate="print"/>
          <a:stretch>
            <a:fillRect/>
          </a:stretch>
        </p:blipFill>
        <p:spPr>
          <a:xfrm>
            <a:off x="5003230" y="1714488"/>
            <a:ext cx="2211976" cy="329940"/>
          </a:xfrm>
          <a:prstGeom prst="rect">
            <a:avLst/>
          </a:prstGeom>
        </p:spPr>
      </p:pic>
      <p:pic>
        <p:nvPicPr>
          <p:cNvPr id="20" name="Picture 19" descr="TP_tmp.emf"/>
          <p:cNvPicPr>
            <a:picLocks noChangeAspect="1"/>
          </p:cNvPicPr>
          <p:nvPr>
            <p:custDataLst>
              <p:tags r:id="rId3"/>
            </p:custDataLst>
          </p:nvPr>
        </p:nvPicPr>
        <p:blipFill>
          <a:blip r:embed="rId14" cstate="print"/>
          <a:stretch>
            <a:fillRect/>
          </a:stretch>
        </p:blipFill>
        <p:spPr>
          <a:xfrm>
            <a:off x="1857356" y="2071678"/>
            <a:ext cx="1678050" cy="329940"/>
          </a:xfrm>
          <a:prstGeom prst="rect">
            <a:avLst/>
          </a:prstGeom>
        </p:spPr>
      </p:pic>
      <p:pic>
        <p:nvPicPr>
          <p:cNvPr id="22" name="Picture 21" descr="TP_tmp.emf"/>
          <p:cNvPicPr>
            <a:picLocks noChangeAspect="1"/>
          </p:cNvPicPr>
          <p:nvPr>
            <p:custDataLst>
              <p:tags r:id="rId4"/>
            </p:custDataLst>
          </p:nvPr>
        </p:nvPicPr>
        <p:blipFill>
          <a:blip r:embed="rId15" cstate="print"/>
          <a:stretch>
            <a:fillRect/>
          </a:stretch>
        </p:blipFill>
        <p:spPr>
          <a:xfrm>
            <a:off x="7715272" y="2465522"/>
            <a:ext cx="228826" cy="177660"/>
          </a:xfrm>
          <a:prstGeom prst="rect">
            <a:avLst/>
          </a:prstGeom>
        </p:spPr>
      </p:pic>
      <p:pic>
        <p:nvPicPr>
          <p:cNvPr id="24" name="Picture 23" descr="TP_tmp.emf"/>
          <p:cNvPicPr>
            <a:picLocks noChangeAspect="1"/>
          </p:cNvPicPr>
          <p:nvPr>
            <p:custDataLst>
              <p:tags r:id="rId5"/>
            </p:custDataLst>
          </p:nvPr>
        </p:nvPicPr>
        <p:blipFill>
          <a:blip r:embed="rId16" cstate="print"/>
          <a:stretch>
            <a:fillRect/>
          </a:stretch>
        </p:blipFill>
        <p:spPr>
          <a:xfrm>
            <a:off x="5929322" y="2716490"/>
            <a:ext cx="457650" cy="355320"/>
          </a:xfrm>
          <a:prstGeom prst="rect">
            <a:avLst/>
          </a:prstGeom>
        </p:spPr>
      </p:pic>
      <p:pic>
        <p:nvPicPr>
          <p:cNvPr id="26" name="Picture 25" descr="TP_tmp.emf"/>
          <p:cNvPicPr>
            <a:picLocks noChangeAspect="1"/>
          </p:cNvPicPr>
          <p:nvPr>
            <p:custDataLst>
              <p:tags r:id="rId6"/>
            </p:custDataLst>
          </p:nvPr>
        </p:nvPicPr>
        <p:blipFill>
          <a:blip r:embed="rId12" cstate="print"/>
          <a:stretch>
            <a:fillRect/>
          </a:stretch>
        </p:blipFill>
        <p:spPr>
          <a:xfrm>
            <a:off x="6649778" y="3000372"/>
            <a:ext cx="279676" cy="253800"/>
          </a:xfrm>
          <a:prstGeom prst="rect">
            <a:avLst/>
          </a:prstGeom>
        </p:spPr>
      </p:pic>
      <p:pic>
        <p:nvPicPr>
          <p:cNvPr id="28" name="Picture 27" descr="TP_tmp.emf"/>
          <p:cNvPicPr>
            <a:picLocks noChangeAspect="1"/>
          </p:cNvPicPr>
          <p:nvPr>
            <p:custDataLst>
              <p:tags r:id="rId7"/>
            </p:custDataLst>
          </p:nvPr>
        </p:nvPicPr>
        <p:blipFill>
          <a:blip r:embed="rId17" cstate="print"/>
          <a:stretch>
            <a:fillRect/>
          </a:stretch>
        </p:blipFill>
        <p:spPr>
          <a:xfrm>
            <a:off x="7441674" y="3313374"/>
            <a:ext cx="559350" cy="329940"/>
          </a:xfrm>
          <a:prstGeom prst="rect">
            <a:avLst/>
          </a:prstGeom>
        </p:spPr>
      </p:pic>
      <p:pic>
        <p:nvPicPr>
          <p:cNvPr id="30" name="Picture 29" descr="TP_tmp.emf"/>
          <p:cNvPicPr>
            <a:picLocks noChangeAspect="1"/>
          </p:cNvPicPr>
          <p:nvPr>
            <p:custDataLst>
              <p:tags r:id="rId8"/>
            </p:custDataLst>
          </p:nvPr>
        </p:nvPicPr>
        <p:blipFill>
          <a:blip r:embed="rId18" cstate="print"/>
          <a:stretch>
            <a:fillRect/>
          </a:stretch>
        </p:blipFill>
        <p:spPr>
          <a:xfrm>
            <a:off x="7000892" y="3670564"/>
            <a:ext cx="1144125" cy="329940"/>
          </a:xfrm>
          <a:prstGeom prst="rect">
            <a:avLst/>
          </a:prstGeom>
        </p:spPr>
      </p:pic>
      <p:pic>
        <p:nvPicPr>
          <p:cNvPr id="32" name="Picture 31" descr="TP_tmp.emf"/>
          <p:cNvPicPr>
            <a:picLocks noChangeAspect="1"/>
          </p:cNvPicPr>
          <p:nvPr>
            <p:custDataLst>
              <p:tags r:id="rId9"/>
            </p:custDataLst>
          </p:nvPr>
        </p:nvPicPr>
        <p:blipFill>
          <a:blip r:embed="rId19" cstate="print"/>
          <a:stretch>
            <a:fillRect/>
          </a:stretch>
        </p:blipFill>
        <p:spPr>
          <a:xfrm>
            <a:off x="4214810" y="4486464"/>
            <a:ext cx="1169550" cy="228420"/>
          </a:xfrm>
          <a:prstGeom prst="rect">
            <a:avLst/>
          </a:prstGeom>
        </p:spPr>
      </p:pic>
      <p:pic>
        <p:nvPicPr>
          <p:cNvPr id="34" name="Picture 33" descr="TP_tmp.emf"/>
          <p:cNvPicPr>
            <a:picLocks noChangeAspect="1"/>
          </p:cNvPicPr>
          <p:nvPr>
            <p:custDataLst>
              <p:tags r:id="rId10"/>
            </p:custDataLst>
          </p:nvPr>
        </p:nvPicPr>
        <p:blipFill>
          <a:blip r:embed="rId20" cstate="print"/>
          <a:stretch>
            <a:fillRect/>
          </a:stretch>
        </p:blipFill>
        <p:spPr>
          <a:xfrm>
            <a:off x="3143240" y="5053266"/>
            <a:ext cx="1169550" cy="3045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Universal traversal sequences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2864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atin typeface="Times New Roman" pitchFamily="18" charset="0"/>
                <a:cs typeface="Times New Roman" pitchFamily="18" charset="0"/>
              </a:rPr>
              <a:t>Proof of theorem 14:</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First </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is set to 1. During the simulation, labels             can be ignored (they are self loops). If the label is 1 or 2, updating </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is easy (these are edges on the cycle). If the label is 3, then the walk moves from (</a:t>
            </a:r>
            <a:r>
              <a:rPr lang="en-US" sz="2000" dirty="0" smtClean="0">
                <a:latin typeface="cmmi10"/>
                <a:cs typeface="Times New Roman" pitchFamily="18" charset="0"/>
              </a:rPr>
              <a:t>w</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to                                              		(because G is    -consistent).</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Therefore, to transform the sequence of     ‘s to a sequence of     ‘s, we can simply output the current value of </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whenever the label 3 is encountered.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Notice that the sequence of    ‘s is independent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and therefore by the above discussion it suffices to construct an                          -UTS, and even one which only works for non-bipartite graphs.</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Now, consider a        -regular connected and non-bipartite graph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on </a:t>
            </a:r>
            <a:r>
              <a:rPr lang="en-US" sz="2000" dirty="0" smtClean="0">
                <a:latin typeface="cmmi10"/>
                <a:cs typeface="Times New Roman" pitchFamily="18" charset="0"/>
              </a:rPr>
              <a:t>ND </a:t>
            </a:r>
            <a:r>
              <a:rPr lang="en-US" sz="2000" dirty="0" smtClean="0">
                <a:latin typeface="Times New Roman" pitchFamily="18" charset="0"/>
                <a:cs typeface="Times New Roman" pitchFamily="18" charset="0"/>
              </a:rPr>
              <a:t>vertices with     -consistent labeling.</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Let H be a                               -graph, and                          .</a:t>
            </a:r>
          </a:p>
          <a:p>
            <a:pPr marL="731520" lvl="1" indent="-274320">
              <a:spcBef>
                <a:spcPct val="20000"/>
              </a:spcBef>
              <a:buClr>
                <a:schemeClr val="accent3"/>
              </a:buClr>
              <a:buSzPct val="95000"/>
              <a:buFont typeface="Arial" pitchFamily="34" charset="0"/>
              <a:buChar char="•"/>
            </a:pPr>
            <a:endParaRPr lang="en-US" sz="2000" dirty="0" smtClean="0">
              <a:latin typeface="Times New Roman" pitchFamily="18" charset="0"/>
              <a:cs typeface="Times New Roman" pitchFamily="18" charset="0"/>
            </a:endParaRPr>
          </a:p>
        </p:txBody>
      </p:sp>
      <p:pic>
        <p:nvPicPr>
          <p:cNvPr id="17" name="Picture 16" descr="TP_tmp.emf"/>
          <p:cNvPicPr>
            <a:picLocks noChangeAspect="1"/>
          </p:cNvPicPr>
          <p:nvPr>
            <p:custDataLst>
              <p:tags r:id="rId1"/>
            </p:custDataLst>
          </p:nvPr>
        </p:nvPicPr>
        <p:blipFill>
          <a:blip r:embed="rId13" cstate="print"/>
          <a:stretch>
            <a:fillRect/>
          </a:stretch>
        </p:blipFill>
        <p:spPr>
          <a:xfrm>
            <a:off x="6072198" y="1714488"/>
            <a:ext cx="737326" cy="279180"/>
          </a:xfrm>
          <a:prstGeom prst="rect">
            <a:avLst/>
          </a:prstGeom>
        </p:spPr>
      </p:pic>
      <p:pic>
        <p:nvPicPr>
          <p:cNvPr id="19" name="Picture 18" descr="TP_tmp.emf"/>
          <p:cNvPicPr>
            <a:picLocks noChangeAspect="1"/>
          </p:cNvPicPr>
          <p:nvPr>
            <p:custDataLst>
              <p:tags r:id="rId2"/>
            </p:custDataLst>
          </p:nvPr>
        </p:nvPicPr>
        <p:blipFill>
          <a:blip r:embed="rId14" cstate="print"/>
          <a:stretch>
            <a:fillRect/>
          </a:stretch>
        </p:blipFill>
        <p:spPr>
          <a:xfrm>
            <a:off x="1289572" y="2643182"/>
            <a:ext cx="1067850" cy="329940"/>
          </a:xfrm>
          <a:prstGeom prst="rect">
            <a:avLst/>
          </a:prstGeom>
        </p:spPr>
      </p:pic>
      <p:pic>
        <p:nvPicPr>
          <p:cNvPr id="21" name="Picture 20" descr="TP_tmp.emf"/>
          <p:cNvPicPr>
            <a:picLocks noChangeAspect="1"/>
          </p:cNvPicPr>
          <p:nvPr>
            <p:custDataLst>
              <p:tags r:id="rId3"/>
            </p:custDataLst>
          </p:nvPr>
        </p:nvPicPr>
        <p:blipFill>
          <a:blip r:embed="rId15" cstate="print"/>
          <a:stretch>
            <a:fillRect/>
          </a:stretch>
        </p:blipFill>
        <p:spPr>
          <a:xfrm>
            <a:off x="3771670" y="2714620"/>
            <a:ext cx="228826" cy="177660"/>
          </a:xfrm>
          <a:prstGeom prst="rect">
            <a:avLst/>
          </a:prstGeom>
        </p:spPr>
      </p:pic>
      <p:pic>
        <p:nvPicPr>
          <p:cNvPr id="23" name="Picture 22" descr="TP_tmp.emf"/>
          <p:cNvPicPr>
            <a:picLocks noChangeAspect="1"/>
          </p:cNvPicPr>
          <p:nvPr>
            <p:custDataLst>
              <p:tags r:id="rId4"/>
            </p:custDataLst>
          </p:nvPr>
        </p:nvPicPr>
        <p:blipFill>
          <a:blip r:embed="rId16" cstate="print"/>
          <a:stretch>
            <a:fillRect/>
          </a:stretch>
        </p:blipFill>
        <p:spPr>
          <a:xfrm>
            <a:off x="5357818" y="3057704"/>
            <a:ext cx="254250" cy="228420"/>
          </a:xfrm>
          <a:prstGeom prst="rect">
            <a:avLst/>
          </a:prstGeom>
        </p:spPr>
      </p:pic>
      <p:pic>
        <p:nvPicPr>
          <p:cNvPr id="25" name="Picture 24" descr="TP_tmp.emf"/>
          <p:cNvPicPr>
            <a:picLocks noChangeAspect="1"/>
          </p:cNvPicPr>
          <p:nvPr>
            <p:custDataLst>
              <p:tags r:id="rId5"/>
            </p:custDataLst>
          </p:nvPr>
        </p:nvPicPr>
        <p:blipFill>
          <a:blip r:embed="rId17" cstate="print"/>
          <a:stretch>
            <a:fillRect/>
          </a:stretch>
        </p:blipFill>
        <p:spPr>
          <a:xfrm>
            <a:off x="7572396" y="3000372"/>
            <a:ext cx="228826" cy="304560"/>
          </a:xfrm>
          <a:prstGeom prst="rect">
            <a:avLst/>
          </a:prstGeom>
        </p:spPr>
      </p:pic>
      <p:pic>
        <p:nvPicPr>
          <p:cNvPr id="26" name="Picture 25" descr="TP_tmp.emf"/>
          <p:cNvPicPr>
            <a:picLocks noChangeAspect="1"/>
          </p:cNvPicPr>
          <p:nvPr>
            <p:custDataLst>
              <p:tags r:id="rId6"/>
            </p:custDataLst>
          </p:nvPr>
        </p:nvPicPr>
        <p:blipFill>
          <a:blip r:embed="rId17" cstate="print"/>
          <a:stretch>
            <a:fillRect/>
          </a:stretch>
        </p:blipFill>
        <p:spPr>
          <a:xfrm>
            <a:off x="4071934" y="4000504"/>
            <a:ext cx="228826" cy="304560"/>
          </a:xfrm>
          <a:prstGeom prst="rect">
            <a:avLst/>
          </a:prstGeom>
        </p:spPr>
      </p:pic>
      <p:pic>
        <p:nvPicPr>
          <p:cNvPr id="28" name="Picture 27" descr="TP_tmp.emf"/>
          <p:cNvPicPr>
            <a:picLocks noChangeAspect="1"/>
          </p:cNvPicPr>
          <p:nvPr>
            <p:custDataLst>
              <p:tags r:id="rId7"/>
            </p:custDataLst>
          </p:nvPr>
        </p:nvPicPr>
        <p:blipFill>
          <a:blip r:embed="rId18" cstate="print"/>
          <a:stretch>
            <a:fillRect/>
          </a:stretch>
        </p:blipFill>
        <p:spPr>
          <a:xfrm>
            <a:off x="6016634" y="4288126"/>
            <a:ext cx="1627200" cy="355320"/>
          </a:xfrm>
          <a:prstGeom prst="rect">
            <a:avLst/>
          </a:prstGeom>
        </p:spPr>
      </p:pic>
      <p:pic>
        <p:nvPicPr>
          <p:cNvPr id="30" name="Picture 29" descr="TP_tmp.emf"/>
          <p:cNvPicPr>
            <a:picLocks noChangeAspect="1"/>
          </p:cNvPicPr>
          <p:nvPr>
            <p:custDataLst>
              <p:tags r:id="rId8"/>
            </p:custDataLst>
          </p:nvPr>
        </p:nvPicPr>
        <p:blipFill>
          <a:blip r:embed="rId19" cstate="print"/>
          <a:stretch>
            <a:fillRect/>
          </a:stretch>
        </p:blipFill>
        <p:spPr>
          <a:xfrm>
            <a:off x="2971342" y="4929198"/>
            <a:ext cx="457650" cy="355320"/>
          </a:xfrm>
          <a:prstGeom prst="rect">
            <a:avLst/>
          </a:prstGeom>
        </p:spPr>
      </p:pic>
      <p:pic>
        <p:nvPicPr>
          <p:cNvPr id="32" name="Picture 31" descr="TP_tmp.emf"/>
          <p:cNvPicPr>
            <a:picLocks noChangeAspect="1"/>
          </p:cNvPicPr>
          <p:nvPr>
            <p:custDataLst>
              <p:tags r:id="rId9"/>
            </p:custDataLst>
          </p:nvPr>
        </p:nvPicPr>
        <p:blipFill>
          <a:blip r:embed="rId20" cstate="print"/>
          <a:stretch>
            <a:fillRect/>
          </a:stretch>
        </p:blipFill>
        <p:spPr>
          <a:xfrm>
            <a:off x="3077878" y="5246902"/>
            <a:ext cx="279676" cy="253800"/>
          </a:xfrm>
          <a:prstGeom prst="rect">
            <a:avLst/>
          </a:prstGeom>
        </p:spPr>
      </p:pic>
      <p:pic>
        <p:nvPicPr>
          <p:cNvPr id="34" name="Picture 33" descr="TP_tmp.emf"/>
          <p:cNvPicPr>
            <a:picLocks noChangeAspect="1"/>
          </p:cNvPicPr>
          <p:nvPr>
            <p:custDataLst>
              <p:tags r:id="rId10"/>
            </p:custDataLst>
          </p:nvPr>
        </p:nvPicPr>
        <p:blipFill>
          <a:blip r:embed="rId21" cstate="print"/>
          <a:stretch>
            <a:fillRect/>
          </a:stretch>
        </p:blipFill>
        <p:spPr>
          <a:xfrm>
            <a:off x="2404798" y="5645448"/>
            <a:ext cx="1881450" cy="355320"/>
          </a:xfrm>
          <a:prstGeom prst="rect">
            <a:avLst/>
          </a:prstGeom>
        </p:spPr>
      </p:pic>
      <p:pic>
        <p:nvPicPr>
          <p:cNvPr id="36" name="Picture 35" descr="TP_tmp.emf"/>
          <p:cNvPicPr>
            <a:picLocks noChangeAspect="1"/>
          </p:cNvPicPr>
          <p:nvPr>
            <p:custDataLst>
              <p:tags r:id="rId11"/>
            </p:custDataLst>
          </p:nvPr>
        </p:nvPicPr>
        <p:blipFill>
          <a:blip r:embed="rId22" cstate="print"/>
          <a:stretch>
            <a:fillRect/>
          </a:stretch>
        </p:blipFill>
        <p:spPr>
          <a:xfrm>
            <a:off x="5500694" y="5643578"/>
            <a:ext cx="1576350" cy="3299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Universal traversal sequences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572140"/>
          </a:xfrm>
          <a:prstGeom prst="rect">
            <a:avLst/>
          </a:prstGeom>
        </p:spPr>
        <p:txBody>
          <a:bodyPr vert="horz">
            <a:normAutofit/>
          </a:bodyPr>
          <a:lstStyle/>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By lemma 8, 	             and therefore it has logarithmic diameter.</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Therefore, for any two vertices </a:t>
            </a:r>
            <a:r>
              <a:rPr lang="en-US" sz="2000" dirty="0" smtClean="0">
                <a:latin typeface="cmmi10"/>
                <a:cs typeface="Times New Roman" pitchFamily="18" charset="0"/>
              </a:rPr>
              <a:t>u</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one of the polynomially many sequences of labels of logarithmic length will visit             starting at           .</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Let </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be the set of all these sequences. From lemma 12, each sequence can be translated in log space to a corresponding sequence of labels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Let </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be the set of translated sequences.</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For any vertices </a:t>
            </a:r>
            <a:r>
              <a:rPr lang="en-US" sz="2000" dirty="0" smtClean="0">
                <a:latin typeface="cmmi10"/>
                <a:cs typeface="Times New Roman" pitchFamily="18" charset="0"/>
              </a:rPr>
              <a:t>u</a:t>
            </a:r>
            <a:r>
              <a:rPr lang="en-US" sz="2000" dirty="0" smtClean="0">
                <a:latin typeface="Times New Roman" pitchFamily="18" charset="0"/>
                <a:cs typeface="Times New Roman" pitchFamily="18" charset="0"/>
              </a:rPr>
              <a:t>,</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one of the sequences in </a:t>
            </a:r>
            <a:r>
              <a:rPr lang="en-US" sz="2000" dirty="0" smtClean="0">
                <a:latin typeface="cmmi10"/>
                <a:cs typeface="Times New Roman" pitchFamily="18" charset="0"/>
              </a:rPr>
              <a:t>B’</a:t>
            </a:r>
            <a:r>
              <a:rPr lang="en-US" sz="2000" dirty="0" smtClean="0">
                <a:latin typeface="Times New Roman" pitchFamily="18" charset="0"/>
                <a:cs typeface="Times New Roman" pitchFamily="18" charset="0"/>
              </a:rPr>
              <a:t> will lead a walk in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from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 through </a:t>
            </a:r>
            <a:r>
              <a:rPr lang="en-US" sz="2000" dirty="0" smtClean="0">
                <a:latin typeface="cmmi10"/>
                <a:cs typeface="Times New Roman" pitchFamily="18" charset="0"/>
              </a:rPr>
              <a:t>u</a:t>
            </a:r>
            <a:r>
              <a:rPr lang="en-US" sz="2000" dirty="0" smtClean="0">
                <a:latin typeface="Times New Roman" pitchFamily="18" charset="0"/>
                <a:cs typeface="Times New Roman" pitchFamily="18" charset="0"/>
              </a:rPr>
              <a:t>.</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Also, if a sequence                                leads from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 to </a:t>
            </a:r>
            <a:r>
              <a:rPr lang="en-US" sz="2000" dirty="0" smtClean="0">
                <a:latin typeface="cmmi10"/>
                <a:cs typeface="Times New Roman" pitchFamily="18" charset="0"/>
              </a:rPr>
              <a:t>u</a:t>
            </a:r>
            <a:r>
              <a:rPr lang="en-US" sz="2000" dirty="0" smtClean="0">
                <a:latin typeface="Times New Roman" pitchFamily="18" charset="0"/>
                <a:cs typeface="Times New Roman" pitchFamily="18" charset="0"/>
              </a:rPr>
              <a:t>, then the reverse sequence                                          leads from </a:t>
            </a:r>
            <a:r>
              <a:rPr lang="en-US" sz="2000" dirty="0" smtClean="0">
                <a:latin typeface="cmmi10"/>
                <a:cs typeface="Times New Roman" pitchFamily="18" charset="0"/>
              </a:rPr>
              <a:t>u</a:t>
            </a:r>
            <a:r>
              <a:rPr lang="en-US" sz="2000" dirty="0" smtClean="0">
                <a:latin typeface="Times New Roman" pitchFamily="18" charset="0"/>
                <a:cs typeface="Times New Roman" pitchFamily="18" charset="0"/>
              </a:rPr>
              <a:t> to </a:t>
            </a:r>
            <a:r>
              <a:rPr lang="en-US" sz="2000" dirty="0" smtClean="0">
                <a:latin typeface="cmmi10"/>
                <a:cs typeface="Times New Roman" pitchFamily="18" charset="0"/>
              </a:rPr>
              <a:t>v</a:t>
            </a:r>
            <a:r>
              <a:rPr lang="en-US" sz="2000" dirty="0" smtClean="0">
                <a:latin typeface="Times New Roman" pitchFamily="18" charset="0"/>
                <a:cs typeface="Times New Roman" pitchFamily="18" charset="0"/>
              </a:rPr>
              <a:t>.</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Finally, if we concatenate for each sequence in B’ its reverse, and concatenate all these sequences together, we obtain a sequence which visits all vertices regardless of the starting vertex.</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The construction depends only on     , not G’, and therefore we got a       		         -UTS, as required.</a:t>
            </a:r>
          </a:p>
        </p:txBody>
      </p:sp>
      <p:pic>
        <p:nvPicPr>
          <p:cNvPr id="17" name="Picture 16" descr="TP_tmp.emf"/>
          <p:cNvPicPr>
            <a:picLocks noChangeAspect="1"/>
          </p:cNvPicPr>
          <p:nvPr>
            <p:custDataLst>
              <p:tags r:id="rId1"/>
            </p:custDataLst>
          </p:nvPr>
        </p:nvPicPr>
        <p:blipFill>
          <a:blip r:embed="rId9" cstate="print"/>
          <a:stretch>
            <a:fillRect/>
          </a:stretch>
        </p:blipFill>
        <p:spPr>
          <a:xfrm>
            <a:off x="2643174" y="1384548"/>
            <a:ext cx="1372950" cy="329940"/>
          </a:xfrm>
          <a:prstGeom prst="rect">
            <a:avLst/>
          </a:prstGeom>
        </p:spPr>
      </p:pic>
      <p:pic>
        <p:nvPicPr>
          <p:cNvPr id="19" name="Picture 18" descr="TP_tmp.emf"/>
          <p:cNvPicPr>
            <a:picLocks noChangeAspect="1"/>
          </p:cNvPicPr>
          <p:nvPr>
            <p:custDataLst>
              <p:tags r:id="rId2"/>
            </p:custDataLst>
          </p:nvPr>
        </p:nvPicPr>
        <p:blipFill>
          <a:blip r:embed="rId10" cstate="print"/>
          <a:stretch>
            <a:fillRect/>
          </a:stretch>
        </p:blipFill>
        <p:spPr>
          <a:xfrm>
            <a:off x="7072330" y="2000240"/>
            <a:ext cx="686475" cy="355319"/>
          </a:xfrm>
          <a:prstGeom prst="rect">
            <a:avLst/>
          </a:prstGeom>
        </p:spPr>
      </p:pic>
      <p:pic>
        <p:nvPicPr>
          <p:cNvPr id="21" name="Picture 20" descr="TP_tmp.emf"/>
          <p:cNvPicPr>
            <a:picLocks noChangeAspect="1"/>
          </p:cNvPicPr>
          <p:nvPr>
            <p:custDataLst>
              <p:tags r:id="rId3"/>
            </p:custDataLst>
          </p:nvPr>
        </p:nvPicPr>
        <p:blipFill>
          <a:blip r:embed="rId11" cstate="print"/>
          <a:stretch>
            <a:fillRect/>
          </a:stretch>
        </p:blipFill>
        <p:spPr>
          <a:xfrm>
            <a:off x="2285984" y="2285992"/>
            <a:ext cx="686475" cy="355319"/>
          </a:xfrm>
          <a:prstGeom prst="rect">
            <a:avLst/>
          </a:prstGeom>
        </p:spPr>
      </p:pic>
      <p:pic>
        <p:nvPicPr>
          <p:cNvPr id="22" name="Picture 21" descr="TP_tmp.emf"/>
          <p:cNvPicPr>
            <a:picLocks noChangeAspect="1"/>
          </p:cNvPicPr>
          <p:nvPr>
            <p:custDataLst>
              <p:tags r:id="rId4"/>
            </p:custDataLst>
          </p:nvPr>
        </p:nvPicPr>
        <p:blipFill>
          <a:blip r:embed="rId12" cstate="print"/>
          <a:stretch>
            <a:fillRect/>
          </a:stretch>
        </p:blipFill>
        <p:spPr>
          <a:xfrm>
            <a:off x="3286116" y="4357694"/>
            <a:ext cx="1906876" cy="329940"/>
          </a:xfrm>
          <a:prstGeom prst="rect">
            <a:avLst/>
          </a:prstGeom>
        </p:spPr>
      </p:pic>
      <p:pic>
        <p:nvPicPr>
          <p:cNvPr id="24" name="Picture 23" descr="TP_tmp.emf"/>
          <p:cNvPicPr>
            <a:picLocks noChangeAspect="1"/>
          </p:cNvPicPr>
          <p:nvPr>
            <p:custDataLst>
              <p:tags r:id="rId5"/>
            </p:custDataLst>
          </p:nvPr>
        </p:nvPicPr>
        <p:blipFill>
          <a:blip r:embed="rId13" cstate="print"/>
          <a:stretch>
            <a:fillRect/>
          </a:stretch>
        </p:blipFill>
        <p:spPr>
          <a:xfrm>
            <a:off x="3000364" y="4643446"/>
            <a:ext cx="2567926" cy="355320"/>
          </a:xfrm>
          <a:prstGeom prst="rect">
            <a:avLst/>
          </a:prstGeom>
        </p:spPr>
      </p:pic>
      <p:pic>
        <p:nvPicPr>
          <p:cNvPr id="26" name="Picture 25" descr="TP_tmp.emf"/>
          <p:cNvPicPr>
            <a:picLocks noChangeAspect="1"/>
          </p:cNvPicPr>
          <p:nvPr>
            <p:custDataLst>
              <p:tags r:id="rId6"/>
            </p:custDataLst>
          </p:nvPr>
        </p:nvPicPr>
        <p:blipFill>
          <a:blip r:embed="rId14" cstate="print"/>
          <a:stretch>
            <a:fillRect/>
          </a:stretch>
        </p:blipFill>
        <p:spPr>
          <a:xfrm>
            <a:off x="4714876" y="6000768"/>
            <a:ext cx="279676" cy="253800"/>
          </a:xfrm>
          <a:prstGeom prst="rect">
            <a:avLst/>
          </a:prstGeom>
        </p:spPr>
      </p:pic>
      <p:pic>
        <p:nvPicPr>
          <p:cNvPr id="27" name="Picture 26" descr="TP_tmp.emf"/>
          <p:cNvPicPr>
            <a:picLocks noChangeAspect="1"/>
          </p:cNvPicPr>
          <p:nvPr>
            <p:custDataLst>
              <p:tags r:id="rId7"/>
            </p:custDataLst>
          </p:nvPr>
        </p:nvPicPr>
        <p:blipFill>
          <a:blip r:embed="rId15" cstate="print"/>
          <a:stretch>
            <a:fillRect/>
          </a:stretch>
        </p:blipFill>
        <p:spPr>
          <a:xfrm>
            <a:off x="1285852" y="6288390"/>
            <a:ext cx="1627200" cy="355320"/>
          </a:xfrm>
          <a:prstGeom prst="rect">
            <a:avLst/>
          </a:prstGeom>
        </p:spPr>
      </p:pic>
      <p:sp>
        <p:nvSpPr>
          <p:cNvPr id="28" name="Rectangle 27"/>
          <p:cNvSpPr/>
          <p:nvPr/>
        </p:nvSpPr>
        <p:spPr>
          <a:xfrm>
            <a:off x="8143900" y="6500834"/>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142852"/>
            <a:ext cx="8229600" cy="1143000"/>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References</a:t>
            </a:r>
            <a:endParaRPr kumimoji="0" lang="en-US" sz="5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457200" y="1285860"/>
            <a:ext cx="8229600" cy="5572140"/>
          </a:xfrm>
          <a:prstGeom prst="rect">
            <a:avLst/>
          </a:prstGeom>
        </p:spPr>
        <p:txBody>
          <a:bodyPr vert="horz">
            <a:normAutofit/>
          </a:bodyPr>
          <a:lstStyle/>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Undirected Connectivity in Log-Space (Omer Reingold, 2005).</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Lecture notes by Luca Trevisan.</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Entropy Waves, the Zig-Zag Graph Product, and </a:t>
            </a:r>
            <a:r>
              <a:rPr lang="en-US" sz="2000" dirty="0" smtClean="0">
                <a:latin typeface="Times New Roman" pitchFamily="18" charset="0"/>
                <a:cs typeface="Times New Roman" pitchFamily="18" charset="0"/>
              </a:rPr>
              <a:t>New </a:t>
            </a:r>
            <a:r>
              <a:rPr lang="en-US" sz="2000" dirty="0" smtClean="0">
                <a:latin typeface="Times New Roman" pitchFamily="18" charset="0"/>
                <a:cs typeface="Times New Roman" pitchFamily="18" charset="0"/>
              </a:rPr>
              <a:t>Constant-Degree Expanders and </a:t>
            </a:r>
            <a:r>
              <a:rPr lang="en-US" sz="2000" dirty="0" smtClean="0">
                <a:latin typeface="Times New Roman" pitchFamily="18" charset="0"/>
                <a:cs typeface="Times New Roman" pitchFamily="18" charset="0"/>
              </a:rPr>
              <a:t>Extractors (Reingold, Vadhan, Wigderson, 2001)</a:t>
            </a:r>
          </a:p>
          <a:p>
            <a:pPr marL="731520" lvl="1" indent="-274320">
              <a:spcBef>
                <a:spcPct val="20000"/>
              </a:spcBef>
              <a:buClr>
                <a:schemeClr val="accent3"/>
              </a:buClr>
              <a:buSzPct val="95000"/>
              <a:buFont typeface="Arial" pitchFamily="34" charset="0"/>
              <a:buChar char="•"/>
            </a:pPr>
            <a:r>
              <a:rPr lang="en-US" sz="2000" dirty="0" smtClean="0">
                <a:latin typeface="Times New Roman" pitchFamily="18" charset="0"/>
                <a:cs typeface="Times New Roman" pitchFamily="18" charset="0"/>
              </a:rPr>
              <a:t>Expander graphs and their applications (Hoory, Linial, Wigderson, 2006)</a:t>
            </a:r>
            <a:endParaRPr lang="en-US" sz="2000"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Introduction</a:t>
            </a:r>
            <a:endParaRPr lang="en-US" sz="5000" b="1" dirty="0">
              <a:latin typeface="Times New Roman" pitchFamily="18" charset="0"/>
              <a:cs typeface="Times New Roman" pitchFamily="18" charset="0"/>
            </a:endParaRPr>
          </a:p>
        </p:txBody>
      </p:sp>
      <p:sp>
        <p:nvSpPr>
          <p:cNvPr id="7" name="Content Placeholder 2"/>
          <p:cNvSpPr>
            <a:spLocks noGrp="1"/>
          </p:cNvSpPr>
          <p:nvPr>
            <p:ph idx="1"/>
          </p:nvPr>
        </p:nvSpPr>
        <p:spPr>
          <a:xfrm>
            <a:off x="457200" y="1285860"/>
            <a:ext cx="8229600" cy="5038740"/>
          </a:xfrm>
        </p:spPr>
        <p:txBody>
          <a:bodyPr>
            <a:normAutofit/>
          </a:bodyPr>
          <a:lstStyle/>
          <a:p>
            <a:pPr algn="l" rtl="0">
              <a:buNone/>
            </a:pPr>
            <a:r>
              <a:rPr lang="en-US" sz="2000" dirty="0" smtClean="0">
                <a:latin typeface="Times New Roman" pitchFamily="18" charset="0"/>
                <a:cs typeface="Times New Roman" pitchFamily="18" charset="0"/>
              </a:rPr>
              <a:t>Previous results on USTCON:</a:t>
            </a:r>
          </a:p>
          <a:p>
            <a:pPr algn="l" rtl="0"/>
            <a:r>
              <a:rPr lang="en-US" sz="2000" dirty="0" smtClean="0">
                <a:latin typeface="Times New Roman" pitchFamily="18" charset="0"/>
                <a:cs typeface="Times New Roman" pitchFamily="18" charset="0"/>
              </a:rPr>
              <a:t>Time complexity is linear (BFS, DFS). In fact, this applies for STCON. But these algorithms require linear space.</a:t>
            </a:r>
          </a:p>
          <a:p>
            <a:pPr algn="l" rtl="0"/>
            <a:r>
              <a:rPr lang="en-US" sz="2000" dirty="0" smtClean="0">
                <a:latin typeface="Times New Roman" pitchFamily="18" charset="0"/>
                <a:cs typeface="Times New Roman" pitchFamily="18" charset="0"/>
              </a:rPr>
              <a:t>[Sav70] An algorithm for STCON in space                (and super-polynomial time).</a:t>
            </a:r>
          </a:p>
          <a:p>
            <a:pPr algn="l" rtl="0"/>
            <a:r>
              <a:rPr lang="en-US" sz="2000" dirty="0" smtClean="0">
                <a:latin typeface="Times New Roman" pitchFamily="18" charset="0"/>
                <a:cs typeface="Times New Roman" pitchFamily="18" charset="0"/>
              </a:rPr>
              <a:t>[AKL+79] A </a:t>
            </a:r>
            <a:r>
              <a:rPr lang="en-US" sz="2000" i="1" dirty="0" smtClean="0">
                <a:latin typeface="Times New Roman" pitchFamily="18" charset="0"/>
                <a:cs typeface="Times New Roman" pitchFamily="18" charset="0"/>
              </a:rPr>
              <a:t>randomized  </a:t>
            </a:r>
            <a:r>
              <a:rPr lang="en-US" sz="2000" dirty="0" smtClean="0">
                <a:latin typeface="Times New Roman" pitchFamily="18" charset="0"/>
                <a:cs typeface="Times New Roman" pitchFamily="18" charset="0"/>
              </a:rPr>
              <a:t>Log-Space algorithm (in fact, any random walk will do). This showed that </a:t>
            </a:r>
          </a:p>
          <a:p>
            <a:pPr algn="l" rtl="0"/>
            <a:r>
              <a:rPr lang="en-US" sz="2000" dirty="0" smtClean="0">
                <a:latin typeface="Times New Roman" pitchFamily="18" charset="0"/>
                <a:cs typeface="Times New Roman" pitchFamily="18" charset="0"/>
              </a:rPr>
              <a:t>[NSW89] </a:t>
            </a:r>
          </a:p>
          <a:p>
            <a:pPr algn="l" rtl="0"/>
            <a:r>
              <a:rPr lang="en-US" sz="2000" dirty="0" smtClean="0">
                <a:latin typeface="Times New Roman" pitchFamily="18" charset="0"/>
                <a:cs typeface="Times New Roman" pitchFamily="18" charset="0"/>
              </a:rPr>
              <a:t>[SZ99] </a:t>
            </a:r>
          </a:p>
          <a:p>
            <a:pPr algn="l" rtl="0"/>
            <a:r>
              <a:rPr lang="en-US" sz="2000" dirty="0" smtClean="0">
                <a:latin typeface="Times New Roman" pitchFamily="18" charset="0"/>
                <a:cs typeface="Times New Roman" pitchFamily="18" charset="0"/>
              </a:rPr>
              <a:t>[ATSWZ00] </a:t>
            </a:r>
          </a:p>
          <a:p>
            <a:pPr algn="l" rtl="0"/>
            <a:r>
              <a:rPr lang="en-US" sz="2000" dirty="0" smtClean="0">
                <a:latin typeface="Times New Roman" pitchFamily="18" charset="0"/>
                <a:cs typeface="Times New Roman" pitchFamily="18" charset="0"/>
              </a:rPr>
              <a:t>[Tri05]                                space deterministic algorithm</a:t>
            </a:r>
          </a:p>
        </p:txBody>
      </p:sp>
      <p:pic>
        <p:nvPicPr>
          <p:cNvPr id="10" name="Picture 9" descr="TP_tmp.emf"/>
          <p:cNvPicPr>
            <a:picLocks noChangeAspect="1"/>
          </p:cNvPicPr>
          <p:nvPr>
            <p:custDataLst>
              <p:tags r:id="rId1"/>
            </p:custDataLst>
          </p:nvPr>
        </p:nvPicPr>
        <p:blipFill>
          <a:blip r:embed="rId9" cstate="print"/>
          <a:stretch>
            <a:fillRect/>
          </a:stretch>
        </p:blipFill>
        <p:spPr>
          <a:xfrm>
            <a:off x="5309448" y="2357430"/>
            <a:ext cx="762750" cy="380700"/>
          </a:xfrm>
          <a:prstGeom prst="rect">
            <a:avLst/>
          </a:prstGeom>
        </p:spPr>
      </p:pic>
      <p:pic>
        <p:nvPicPr>
          <p:cNvPr id="12" name="Picture 11" descr="TP_tmp.emf"/>
          <p:cNvPicPr>
            <a:picLocks noChangeAspect="1"/>
          </p:cNvPicPr>
          <p:nvPr>
            <p:custDataLst>
              <p:tags r:id="rId2"/>
            </p:custDataLst>
          </p:nvPr>
        </p:nvPicPr>
        <p:blipFill>
          <a:blip r:embed="rId10" cstate="print"/>
          <a:stretch>
            <a:fillRect/>
          </a:stretch>
        </p:blipFill>
        <p:spPr>
          <a:xfrm>
            <a:off x="3571868" y="3357562"/>
            <a:ext cx="2949300" cy="329940"/>
          </a:xfrm>
          <a:prstGeom prst="rect">
            <a:avLst/>
          </a:prstGeom>
        </p:spPr>
      </p:pic>
      <p:pic>
        <p:nvPicPr>
          <p:cNvPr id="14" name="Picture 13" descr="TP_tmp.emf"/>
          <p:cNvPicPr>
            <a:picLocks noChangeAspect="1"/>
          </p:cNvPicPr>
          <p:nvPr>
            <p:custDataLst>
              <p:tags r:id="rId3"/>
            </p:custDataLst>
          </p:nvPr>
        </p:nvPicPr>
        <p:blipFill>
          <a:blip r:embed="rId11" cstate="print"/>
          <a:stretch>
            <a:fillRect/>
          </a:stretch>
        </p:blipFill>
        <p:spPr>
          <a:xfrm>
            <a:off x="1928794" y="3714752"/>
            <a:ext cx="2008576" cy="329940"/>
          </a:xfrm>
          <a:prstGeom prst="rect">
            <a:avLst/>
          </a:prstGeom>
        </p:spPr>
      </p:pic>
      <p:pic>
        <p:nvPicPr>
          <p:cNvPr id="18" name="Picture 17" descr="TP_tmp.emf"/>
          <p:cNvPicPr>
            <a:picLocks noChangeAspect="1"/>
          </p:cNvPicPr>
          <p:nvPr>
            <p:custDataLst>
              <p:tags r:id="rId4"/>
            </p:custDataLst>
          </p:nvPr>
        </p:nvPicPr>
        <p:blipFill>
          <a:blip r:embed="rId12" cstate="print"/>
          <a:stretch>
            <a:fillRect/>
          </a:stretch>
        </p:blipFill>
        <p:spPr>
          <a:xfrm>
            <a:off x="1643042" y="4071942"/>
            <a:ext cx="1220400" cy="355320"/>
          </a:xfrm>
          <a:prstGeom prst="rect">
            <a:avLst/>
          </a:prstGeom>
        </p:spPr>
      </p:pic>
      <p:pic>
        <p:nvPicPr>
          <p:cNvPr id="20" name="Picture 19" descr="TP_tmp.emf"/>
          <p:cNvPicPr>
            <a:picLocks noChangeAspect="1"/>
          </p:cNvPicPr>
          <p:nvPr>
            <p:custDataLst>
              <p:tags r:id="rId5"/>
            </p:custDataLst>
          </p:nvPr>
        </p:nvPicPr>
        <p:blipFill>
          <a:blip r:embed="rId13" cstate="print"/>
          <a:stretch>
            <a:fillRect/>
          </a:stretch>
        </p:blipFill>
        <p:spPr>
          <a:xfrm>
            <a:off x="2143108" y="4429132"/>
            <a:ext cx="2008576" cy="329940"/>
          </a:xfrm>
          <a:prstGeom prst="rect">
            <a:avLst/>
          </a:prstGeom>
        </p:spPr>
      </p:pic>
      <p:pic>
        <p:nvPicPr>
          <p:cNvPr id="22" name="Picture 21" descr="TP_tmp.emf"/>
          <p:cNvPicPr>
            <a:picLocks noChangeAspect="1"/>
          </p:cNvPicPr>
          <p:nvPr>
            <p:custDataLst>
              <p:tags r:id="rId6"/>
            </p:custDataLst>
          </p:nvPr>
        </p:nvPicPr>
        <p:blipFill>
          <a:blip r:embed="rId14" cstate="print"/>
          <a:stretch>
            <a:fillRect/>
          </a:stretch>
        </p:blipFill>
        <p:spPr>
          <a:xfrm>
            <a:off x="1643042" y="4857760"/>
            <a:ext cx="1881450" cy="3299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The idea</a:t>
            </a:r>
            <a:endParaRPr lang="en-US" sz="5000" b="1" dirty="0">
              <a:latin typeface="Times New Roman" pitchFamily="18" charset="0"/>
              <a:cs typeface="Times New Roman" pitchFamily="18" charset="0"/>
            </a:endParaRPr>
          </a:p>
        </p:txBody>
      </p:sp>
      <p:sp>
        <p:nvSpPr>
          <p:cNvPr id="7" name="Content Placeholder 2"/>
          <p:cNvSpPr>
            <a:spLocks noGrp="1"/>
          </p:cNvSpPr>
          <p:nvPr>
            <p:ph idx="1"/>
          </p:nvPr>
        </p:nvSpPr>
        <p:spPr>
          <a:xfrm>
            <a:off x="457200" y="1285860"/>
            <a:ext cx="8229600" cy="5038740"/>
          </a:xfrm>
        </p:spPr>
        <p:txBody>
          <a:bodyPr>
            <a:normAutofit/>
          </a:bodyPr>
          <a:lstStyle/>
          <a:p>
            <a:pPr algn="l" rtl="0"/>
            <a:r>
              <a:rPr lang="en-US" sz="2000" dirty="0" smtClean="0">
                <a:latin typeface="Times New Roman" pitchFamily="18" charset="0"/>
                <a:cs typeface="Times New Roman" pitchFamily="18" charset="0"/>
              </a:rPr>
              <a:t>To solve a connectivity problem on a graph, we could first </a:t>
            </a:r>
            <a:r>
              <a:rPr lang="en-US" sz="2000" i="1" dirty="0" smtClean="0">
                <a:latin typeface="Times New Roman" pitchFamily="18" charset="0"/>
                <a:cs typeface="Times New Roman" pitchFamily="18" charset="0"/>
              </a:rPr>
              <a:t>improve its connectivity.</a:t>
            </a:r>
            <a:r>
              <a:rPr lang="en-US" sz="2000" dirty="0" smtClean="0">
                <a:latin typeface="Times New Roman" pitchFamily="18" charset="0"/>
                <a:cs typeface="Times New Roman" pitchFamily="18" charset="0"/>
              </a:rPr>
              <a:t> More specifically, we will apply some transformation which turns each connected component of the original graph into an expander of constant degree.</a:t>
            </a:r>
          </a:p>
          <a:p>
            <a:pPr algn="l" rtl="0"/>
            <a:r>
              <a:rPr lang="en-US" sz="2000" dirty="0" smtClean="0">
                <a:latin typeface="Times New Roman" pitchFamily="18" charset="0"/>
                <a:cs typeface="Times New Roman" pitchFamily="18" charset="0"/>
              </a:rPr>
              <a:t>Once the connected component of     is a constant degree expander, the problem becomes easy:</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Enumerate all logarithmically long paths starting with     and check if any of them visits    .</a:t>
            </a:r>
          </a:p>
          <a:p>
            <a:pPr algn="l" rtl="0"/>
            <a:r>
              <a:rPr lang="en-US" sz="2000" dirty="0" smtClean="0">
                <a:latin typeface="Times New Roman" pitchFamily="18" charset="0"/>
                <a:cs typeface="Times New Roman" pitchFamily="18" charset="0"/>
              </a:rPr>
              <a:t>Since expander graphs have logarithmic diameter, the algorithm is correct.</a:t>
            </a:r>
          </a:p>
          <a:p>
            <a:pPr algn="l" rtl="0"/>
            <a:r>
              <a:rPr lang="en-US" sz="2000" dirty="0" smtClean="0">
                <a:latin typeface="Times New Roman" pitchFamily="18" charset="0"/>
                <a:cs typeface="Times New Roman" pitchFamily="18" charset="0"/>
              </a:rPr>
              <a:t>Since the degree is constant, the number of logarithmically long paths is polynomial and hence they can be iterated in log space.</a:t>
            </a:r>
          </a:p>
          <a:p>
            <a:pPr algn="l" rtl="0"/>
            <a:r>
              <a:rPr lang="en-US" sz="2000" dirty="0" smtClean="0">
                <a:latin typeface="Times New Roman" pitchFamily="18" charset="0"/>
                <a:cs typeface="Times New Roman" pitchFamily="18" charset="0"/>
              </a:rPr>
              <a:t>The main question – how to transform an arbitrary undirected graph into one with the desired properties (and perform this transformation in log space)?</a:t>
            </a:r>
          </a:p>
          <a:p>
            <a:pPr algn="l" rtl="0">
              <a:buNone/>
            </a:pPr>
            <a:endParaRPr lang="en-US" sz="2000" dirty="0" smtClean="0">
              <a:latin typeface="Times New Roman" pitchFamily="18" charset="0"/>
              <a:cs typeface="Times New Roman" pitchFamily="18" charset="0"/>
            </a:endParaRPr>
          </a:p>
        </p:txBody>
      </p:sp>
      <p:pic>
        <p:nvPicPr>
          <p:cNvPr id="10" name="Picture 9" descr="TP_tmp.emf"/>
          <p:cNvPicPr>
            <a:picLocks noChangeAspect="1"/>
          </p:cNvPicPr>
          <p:nvPr>
            <p:custDataLst>
              <p:tags r:id="rId1"/>
            </p:custDataLst>
          </p:nvPr>
        </p:nvPicPr>
        <p:blipFill>
          <a:blip r:embed="rId6" cstate="print"/>
          <a:stretch>
            <a:fillRect/>
          </a:stretch>
        </p:blipFill>
        <p:spPr>
          <a:xfrm>
            <a:off x="4357686" y="2714620"/>
            <a:ext cx="152550" cy="177660"/>
          </a:xfrm>
          <a:prstGeom prst="rect">
            <a:avLst/>
          </a:prstGeom>
        </p:spPr>
      </p:pic>
      <p:pic>
        <p:nvPicPr>
          <p:cNvPr id="13" name="Picture 12" descr="TP_tmp.emf"/>
          <p:cNvPicPr>
            <a:picLocks noChangeAspect="1"/>
          </p:cNvPicPr>
          <p:nvPr>
            <p:custDataLst>
              <p:tags r:id="rId2"/>
            </p:custDataLst>
          </p:nvPr>
        </p:nvPicPr>
        <p:blipFill>
          <a:blip r:embed="rId7" cstate="print"/>
          <a:stretch>
            <a:fillRect/>
          </a:stretch>
        </p:blipFill>
        <p:spPr>
          <a:xfrm>
            <a:off x="6357950" y="3394216"/>
            <a:ext cx="152550" cy="177660"/>
          </a:xfrm>
          <a:prstGeom prst="rect">
            <a:avLst/>
          </a:prstGeom>
        </p:spPr>
      </p:pic>
      <p:pic>
        <p:nvPicPr>
          <p:cNvPr id="15" name="Picture 14" descr="TP_tmp.emf"/>
          <p:cNvPicPr>
            <a:picLocks noChangeAspect="1"/>
          </p:cNvPicPr>
          <p:nvPr>
            <p:custDataLst>
              <p:tags r:id="rId3"/>
            </p:custDataLst>
          </p:nvPr>
        </p:nvPicPr>
        <p:blipFill>
          <a:blip r:embed="rId8" cstate="print"/>
          <a:stretch>
            <a:fillRect/>
          </a:stretch>
        </p:blipFill>
        <p:spPr>
          <a:xfrm>
            <a:off x="2000232" y="3643314"/>
            <a:ext cx="177975" cy="22841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7" name="Content Placeholder 2"/>
          <p:cNvSpPr>
            <a:spLocks noGrp="1"/>
          </p:cNvSpPr>
          <p:nvPr>
            <p:ph idx="1"/>
          </p:nvPr>
        </p:nvSpPr>
        <p:spPr>
          <a:xfrm>
            <a:off x="457200" y="1285860"/>
            <a:ext cx="8229600" cy="5038740"/>
          </a:xfrm>
        </p:spPr>
        <p:txBody>
          <a:bodyPr>
            <a:normAutofit/>
          </a:bodyPr>
          <a:lstStyle/>
          <a:p>
            <a:pPr algn="l" rtl="0">
              <a:buNone/>
            </a:pPr>
            <a:r>
              <a:rPr lang="en-US" sz="2000" dirty="0" smtClean="0">
                <a:latin typeface="Times New Roman" pitchFamily="18" charset="0"/>
                <a:cs typeface="Times New Roman" pitchFamily="18" charset="0"/>
              </a:rPr>
              <a:t>Graph representations:</a:t>
            </a:r>
          </a:p>
          <a:p>
            <a:pPr algn="l" rtl="0"/>
            <a:r>
              <a:rPr lang="en-US" sz="2000" dirty="0" smtClean="0">
                <a:latin typeface="Times New Roman" pitchFamily="18" charset="0"/>
                <a:cs typeface="Times New Roman" pitchFamily="18" charset="0"/>
              </a:rPr>
              <a:t>Adjacency matrix: the entry           is the number of edges going from      to     (self loops and parallel edges are allowed). We discuss undirected graphs, so this matrix is symmetric (in particular, all of its eigenvalues are real).</a:t>
            </a:r>
          </a:p>
          <a:p>
            <a:pPr algn="l" rtl="0"/>
            <a:r>
              <a:rPr lang="en-US" sz="2000" dirty="0" smtClean="0">
                <a:latin typeface="Times New Roman" pitchFamily="18" charset="0"/>
                <a:cs typeface="Times New Roman" pitchFamily="18" charset="0"/>
              </a:rPr>
              <a:t>A graph is D-regular if the sum of entries in each row (and column) is D.</a:t>
            </a:r>
          </a:p>
          <a:p>
            <a:pPr algn="l" rtl="0"/>
            <a:r>
              <a:rPr lang="en-US" sz="2000" dirty="0" smtClean="0">
                <a:latin typeface="Times New Roman" pitchFamily="18" charset="0"/>
                <a:cs typeface="Times New Roman" pitchFamily="18" charset="0"/>
              </a:rPr>
              <a:t>Rotation map:</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For a D-regular graph, we would like to assume some labeling of the edges (i.e. so that we can refer to the “i’th neighbor of v”).</a:t>
            </a:r>
          </a:p>
          <a:p>
            <a:pPr algn="l" rtl="0">
              <a:buNone/>
            </a:pPr>
            <a:r>
              <a:rPr lang="en-US" sz="2000" b="1" dirty="0" smtClean="0">
                <a:latin typeface="Times New Roman" pitchFamily="18" charset="0"/>
                <a:cs typeface="Times New Roman" pitchFamily="18" charset="0"/>
              </a:rPr>
              <a:t>	Definition:</a:t>
            </a:r>
          </a:p>
          <a:p>
            <a:pPr algn="l" rtl="0">
              <a:buNone/>
            </a:pPr>
            <a:r>
              <a:rPr lang="en-US" sz="2000" b="1" dirty="0" smtClean="0">
                <a:latin typeface="Times New Roman" pitchFamily="18" charset="0"/>
                <a:cs typeface="Times New Roman" pitchFamily="18" charset="0"/>
              </a:rPr>
              <a:t>	</a:t>
            </a:r>
          </a:p>
        </p:txBody>
      </p:sp>
      <p:pic>
        <p:nvPicPr>
          <p:cNvPr id="10" name="Picture 9" descr="TP_tmp.emf"/>
          <p:cNvPicPr>
            <a:picLocks noChangeAspect="1"/>
          </p:cNvPicPr>
          <p:nvPr>
            <p:custDataLst>
              <p:tags r:id="rId1"/>
            </p:custDataLst>
          </p:nvPr>
        </p:nvPicPr>
        <p:blipFill>
          <a:blip r:embed="rId7" cstate="print"/>
          <a:stretch>
            <a:fillRect/>
          </a:stretch>
        </p:blipFill>
        <p:spPr>
          <a:xfrm>
            <a:off x="3676048" y="1741738"/>
            <a:ext cx="610200" cy="329940"/>
          </a:xfrm>
          <a:prstGeom prst="rect">
            <a:avLst/>
          </a:prstGeom>
        </p:spPr>
      </p:pic>
      <p:pic>
        <p:nvPicPr>
          <p:cNvPr id="12" name="Picture 11" descr="TP_tmp.emf"/>
          <p:cNvPicPr>
            <a:picLocks noChangeAspect="1"/>
          </p:cNvPicPr>
          <p:nvPr>
            <p:custDataLst>
              <p:tags r:id="rId2"/>
            </p:custDataLst>
          </p:nvPr>
        </p:nvPicPr>
        <p:blipFill>
          <a:blip r:embed="rId8" cstate="print"/>
          <a:stretch>
            <a:fillRect/>
          </a:stretch>
        </p:blipFill>
        <p:spPr>
          <a:xfrm>
            <a:off x="7929586" y="1785926"/>
            <a:ext cx="228826" cy="177660"/>
          </a:xfrm>
          <a:prstGeom prst="rect">
            <a:avLst/>
          </a:prstGeom>
        </p:spPr>
      </p:pic>
      <p:pic>
        <p:nvPicPr>
          <p:cNvPr id="14" name="Picture 13" descr="TP_tmp.emf"/>
          <p:cNvPicPr>
            <a:picLocks noChangeAspect="1"/>
          </p:cNvPicPr>
          <p:nvPr>
            <p:custDataLst>
              <p:tags r:id="rId3"/>
            </p:custDataLst>
          </p:nvPr>
        </p:nvPicPr>
        <p:blipFill>
          <a:blip r:embed="rId9" cstate="print"/>
          <a:stretch>
            <a:fillRect/>
          </a:stretch>
        </p:blipFill>
        <p:spPr>
          <a:xfrm>
            <a:off x="8512004" y="1785926"/>
            <a:ext cx="203400" cy="177660"/>
          </a:xfrm>
          <a:prstGeom prst="rect">
            <a:avLst/>
          </a:prstGeom>
        </p:spPr>
      </p:pic>
      <p:pic>
        <p:nvPicPr>
          <p:cNvPr id="26" name="Picture 25" descr="TP_tmp.emf"/>
          <p:cNvPicPr>
            <a:picLocks noChangeAspect="1"/>
          </p:cNvPicPr>
          <p:nvPr>
            <p:custDataLst>
              <p:tags r:id="rId4"/>
            </p:custDataLst>
          </p:nvPr>
        </p:nvPicPr>
        <p:blipFill>
          <a:blip r:embed="rId10" cstate="print"/>
          <a:stretch>
            <a:fillRect/>
          </a:stretch>
        </p:blipFill>
        <p:spPr>
          <a:xfrm>
            <a:off x="809469" y="4429132"/>
            <a:ext cx="8263125" cy="12182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7" name="Content Placeholder 2"/>
          <p:cNvSpPr>
            <a:spLocks noGrp="1"/>
          </p:cNvSpPr>
          <p:nvPr>
            <p:ph idx="1"/>
          </p:nvPr>
        </p:nvSpPr>
        <p:spPr>
          <a:xfrm>
            <a:off x="457200" y="1285860"/>
            <a:ext cx="8229600" cy="5038740"/>
          </a:xfrm>
        </p:spPr>
        <p:txBody>
          <a:bodyPr>
            <a:normAutofit/>
          </a:bodyPr>
          <a:lstStyle/>
          <a:p>
            <a:pPr algn="l" rtl="0">
              <a:buNone/>
            </a:pPr>
            <a:r>
              <a:rPr lang="en-US" sz="2000" dirty="0" smtClean="0">
                <a:latin typeface="Times New Roman" pitchFamily="18" charset="0"/>
                <a:cs typeface="Times New Roman" pitchFamily="18" charset="0"/>
              </a:rPr>
              <a:t>Expanders:</a:t>
            </a:r>
          </a:p>
          <a:p>
            <a:pPr algn="l" rtl="0">
              <a:buNone/>
            </a:pPr>
            <a:r>
              <a:rPr lang="en-US" sz="2000" dirty="0" smtClean="0">
                <a:latin typeface="Times New Roman" pitchFamily="18" charset="0"/>
                <a:cs typeface="Times New Roman" pitchFamily="18" charset="0"/>
              </a:rPr>
              <a:t>	An expander is a sparse graph which is nevertheless highly connected. There are several ways to measure the expansion of a graph. For our discussion, we’ll use the algebraic notion of </a:t>
            </a:r>
            <a:r>
              <a:rPr lang="en-US" sz="2000" dirty="0" smtClean="0">
                <a:latin typeface="Times New Roman" pitchFamily="18" charset="0"/>
                <a:cs typeface="Times New Roman" pitchFamily="18" charset="0"/>
              </a:rPr>
              <a:t>expansion:</a:t>
            </a:r>
          </a:p>
          <a:p>
            <a:pPr algn="l" rtl="0"/>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normalized adjacency matrix </a:t>
            </a:r>
            <a:r>
              <a:rPr lang="en-US" sz="2000" dirty="0" smtClean="0">
                <a:latin typeface="cmmi10"/>
                <a:cs typeface="Times New Roman" pitchFamily="18" charset="0"/>
              </a:rPr>
              <a:t>M</a:t>
            </a:r>
            <a:r>
              <a:rPr lang="en-US" sz="2000" dirty="0" smtClean="0">
                <a:latin typeface="Times New Roman" pitchFamily="18" charset="0"/>
                <a:cs typeface="Times New Roman" pitchFamily="18" charset="0"/>
              </a:rPr>
              <a:t> of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undirected graph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is the adjacency matrix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divided </a:t>
            </a:r>
            <a:r>
              <a:rPr lang="en-US" sz="2000" dirty="0" smtClean="0">
                <a:latin typeface="Times New Roman" pitchFamily="18" charset="0"/>
                <a:cs typeface="Times New Roman" pitchFamily="18" charset="0"/>
              </a:rPr>
              <a:t>by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 In terms of the rotation map, we have</a:t>
            </a:r>
            <a:r>
              <a:rPr lang="en-US" sz="2000" dirty="0" smtClean="0">
                <a:latin typeface="Times New Roman" pitchFamily="18" charset="0"/>
                <a:cs typeface="Times New Roman" pitchFamily="18" charset="0"/>
              </a:rPr>
              <a:t>:</a:t>
            </a:r>
          </a:p>
          <a:p>
            <a:pPr algn="l" rtl="0"/>
            <a:endParaRPr lang="en-US" sz="2000" dirty="0" smtClean="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	</a:t>
            </a:r>
            <a:r>
              <a:rPr lang="en-US" sz="2000" dirty="0" smtClean="0">
                <a:latin typeface="cmmi10"/>
                <a:cs typeface="Times New Roman" pitchFamily="18" charset="0"/>
              </a:rPr>
              <a:t>M</a:t>
            </a:r>
            <a:r>
              <a:rPr lang="en-US" sz="2000" dirty="0" smtClean="0">
                <a:latin typeface="Times New Roman" pitchFamily="18" charset="0"/>
                <a:cs typeface="Times New Roman" pitchFamily="18" charset="0"/>
              </a:rPr>
              <a:t> is the transition probability matrix of a random walk on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a:t>
            </a:r>
          </a:p>
          <a:p>
            <a:pPr algn="l" rtl="0"/>
            <a:r>
              <a:rPr lang="en-US" sz="2000" dirty="0" smtClean="0">
                <a:latin typeface="Times New Roman" pitchFamily="18" charset="0"/>
                <a:cs typeface="Times New Roman" pitchFamily="18" charset="0"/>
              </a:rPr>
              <a:t>1 is an eigenvalue of  </a:t>
            </a:r>
            <a:r>
              <a:rPr lang="en-US" sz="2000" dirty="0" smtClean="0">
                <a:latin typeface="cmmi10"/>
                <a:cs typeface="Times New Roman" pitchFamily="18" charset="0"/>
              </a:rPr>
              <a:t>M</a:t>
            </a:r>
            <a:r>
              <a:rPr lang="en-US" sz="2000" dirty="0" smtClean="0">
                <a:latin typeface="Times New Roman" pitchFamily="18" charset="0"/>
                <a:cs typeface="Times New Roman" pitchFamily="18" charset="0"/>
              </a:rPr>
              <a:t> (for the eigenvector (1,1,…,1)), and all eigenvalues have absolute value       .</a:t>
            </a:r>
          </a:p>
          <a:p>
            <a:pPr algn="l" rtl="0"/>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	</a:t>
            </a:r>
          </a:p>
        </p:txBody>
      </p:sp>
      <p:pic>
        <p:nvPicPr>
          <p:cNvPr id="15" name="Picture 14" descr="TP_tmp.emf"/>
          <p:cNvPicPr>
            <a:picLocks noChangeAspect="1"/>
          </p:cNvPicPr>
          <p:nvPr>
            <p:custDataLst>
              <p:tags r:id="rId1"/>
            </p:custDataLst>
          </p:nvPr>
        </p:nvPicPr>
        <p:blipFill>
          <a:blip r:embed="rId5" cstate="print"/>
          <a:stretch>
            <a:fillRect/>
          </a:stretch>
        </p:blipFill>
        <p:spPr>
          <a:xfrm>
            <a:off x="1857356" y="3714752"/>
            <a:ext cx="5237550" cy="380700"/>
          </a:xfrm>
          <a:prstGeom prst="rect">
            <a:avLst/>
          </a:prstGeom>
        </p:spPr>
      </p:pic>
      <p:pic>
        <p:nvPicPr>
          <p:cNvPr id="18" name="Picture 17" descr="TP_tmp.emf"/>
          <p:cNvPicPr>
            <a:picLocks noChangeAspect="1"/>
          </p:cNvPicPr>
          <p:nvPr>
            <p:custDataLst>
              <p:tags r:id="rId2"/>
            </p:custDataLst>
          </p:nvPr>
        </p:nvPicPr>
        <p:blipFill>
          <a:blip r:embed="rId6" cstate="print"/>
          <a:stretch>
            <a:fillRect/>
          </a:stretch>
        </p:blipFill>
        <p:spPr>
          <a:xfrm>
            <a:off x="2857488" y="5127113"/>
            <a:ext cx="357190" cy="2307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7" name="Content Placeholder 2"/>
          <p:cNvSpPr>
            <a:spLocks noGrp="1"/>
          </p:cNvSpPr>
          <p:nvPr>
            <p:ph idx="1"/>
          </p:nvPr>
        </p:nvSpPr>
        <p:spPr>
          <a:xfrm>
            <a:off x="457200" y="1285860"/>
            <a:ext cx="8229600" cy="5038740"/>
          </a:xfrm>
        </p:spPr>
        <p:txBody>
          <a:bodyPr>
            <a:normAutofit/>
          </a:bodyPr>
          <a:lstStyle/>
          <a:p>
            <a:pPr algn="l" rtl="0">
              <a:buNone/>
            </a:pPr>
            <a:r>
              <a:rPr lang="en-US" sz="2000" dirty="0" smtClean="0">
                <a:latin typeface="Times New Roman" pitchFamily="18" charset="0"/>
                <a:cs typeface="Times New Roman" pitchFamily="18" charset="0"/>
              </a:rPr>
              <a:t>Expanders</a:t>
            </a:r>
            <a:r>
              <a:rPr lang="en-US" sz="2000" dirty="0" smtClean="0">
                <a:latin typeface="Times New Roman" pitchFamily="18" charset="0"/>
                <a:cs typeface="Times New Roman" pitchFamily="18" charset="0"/>
              </a:rPr>
              <a:t>:</a:t>
            </a:r>
          </a:p>
          <a:p>
            <a:pPr algn="l" rtl="0"/>
            <a:r>
              <a:rPr lang="en-US" sz="2000" dirty="0" smtClean="0">
                <a:latin typeface="Times New Roman" pitchFamily="18" charset="0"/>
                <a:cs typeface="Times New Roman" pitchFamily="18" charset="0"/>
              </a:rPr>
              <a:t>We denote by            the </a:t>
            </a:r>
            <a:r>
              <a:rPr lang="en-US" sz="2000" b="1" dirty="0" smtClean="0">
                <a:latin typeface="Times New Roman" pitchFamily="18" charset="0"/>
                <a:cs typeface="Times New Roman" pitchFamily="18" charset="0"/>
              </a:rPr>
              <a:t>second largest eigenvalue </a:t>
            </a:r>
            <a:r>
              <a:rPr lang="en-US" sz="2000" dirty="0" smtClean="0">
                <a:latin typeface="Times New Roman" pitchFamily="18" charset="0"/>
                <a:cs typeface="Times New Roman" pitchFamily="18" charset="0"/>
              </a:rPr>
              <a:t>(in absolute value) of </a:t>
            </a:r>
            <a:r>
              <a:rPr lang="en-US" sz="2000" dirty="0" smtClean="0">
                <a:latin typeface="cmmi10"/>
                <a:cs typeface="Times New Roman" pitchFamily="18" charset="0"/>
              </a:rPr>
              <a:t>M</a:t>
            </a:r>
            <a:r>
              <a:rPr lang="en-US" sz="2000" dirty="0" smtClean="0">
                <a:latin typeface="Times New Roman" pitchFamily="18" charset="0"/>
                <a:cs typeface="Times New Roman" pitchFamily="18" charset="0"/>
              </a:rPr>
              <a:t>.</a:t>
            </a:r>
          </a:p>
          <a:p>
            <a:pPr algn="l" rtl="0"/>
            <a:r>
              <a:rPr lang="en-US" sz="2000" b="1" dirty="0" smtClean="0">
                <a:latin typeface="Times New Roman" pitchFamily="18" charset="0"/>
                <a:cs typeface="Times New Roman" pitchFamily="18" charset="0"/>
              </a:rPr>
              <a:t>Definition:</a:t>
            </a:r>
            <a:endParaRPr lang="en-US" sz="2000" dirty="0" smtClean="0">
              <a:latin typeface="Times New Roman" pitchFamily="18" charset="0"/>
              <a:cs typeface="Times New Roman" pitchFamily="18" charset="0"/>
            </a:endParaRP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                                  is a </a:t>
            </a:r>
            <a:r>
              <a:rPr lang="en-US" sz="2000" dirty="0" smtClean="0">
                <a:latin typeface="cmmi10"/>
                <a:cs typeface="Times New Roman" pitchFamily="18" charset="0"/>
              </a:rPr>
              <a:t>D</a:t>
            </a:r>
            <a:r>
              <a:rPr lang="en-US" sz="2000" dirty="0" smtClean="0">
                <a:latin typeface="Times New Roman" pitchFamily="18" charset="0"/>
                <a:cs typeface="Times New Roman" pitchFamily="18" charset="0"/>
              </a:rPr>
              <a:t>-regular graph on </a:t>
            </a:r>
            <a:r>
              <a:rPr lang="en-US" sz="2000" dirty="0" smtClean="0">
                <a:latin typeface="cmmi10"/>
                <a:cs typeface="Times New Roman" pitchFamily="18" charset="0"/>
              </a:rPr>
              <a:t>N</a:t>
            </a:r>
            <a:r>
              <a:rPr lang="en-US" sz="2000" dirty="0" smtClean="0">
                <a:latin typeface="Times New Roman" pitchFamily="18" charset="0"/>
                <a:cs typeface="Times New Roman" pitchFamily="18" charset="0"/>
              </a:rPr>
              <a:t> vertices such that</a:t>
            </a:r>
          </a:p>
          <a:p>
            <a:pPr algn="l" rtl="0"/>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measures the expansion properties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More specifically:</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[AM85] For every             there exists             such that for every</a:t>
            </a:r>
          </a:p>
          <a:p>
            <a:pPr algn="l" rtl="0">
              <a:buNone/>
            </a:pP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and for any set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of  at most half the vertices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least                      vertices of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are connected by an edge to some vertex in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a:t>
            </a:r>
          </a:p>
          <a:p>
            <a:pPr algn="l" rtl="0">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This implies that </a:t>
            </a:r>
            <a:r>
              <a:rPr lang="en-US" sz="2000" dirty="0" smtClean="0">
                <a:latin typeface="cmmi10"/>
                <a:cs typeface="Times New Roman" pitchFamily="18" charset="0"/>
              </a:rPr>
              <a:t>G</a:t>
            </a:r>
            <a:r>
              <a:rPr lang="en-US" sz="2000" dirty="0" smtClean="0">
                <a:latin typeface="Times New Roman" pitchFamily="18" charset="0"/>
                <a:cs typeface="Times New Roman" pitchFamily="18" charset="0"/>
              </a:rPr>
              <a:t> has logarithmic diameter: </a:t>
            </a:r>
            <a:endParaRPr lang="en-US" sz="2000" b="1"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	</a:t>
            </a:r>
          </a:p>
        </p:txBody>
      </p:sp>
      <p:pic>
        <p:nvPicPr>
          <p:cNvPr id="11" name="Picture 10" descr="TP_tmp.emf"/>
          <p:cNvPicPr>
            <a:picLocks noChangeAspect="1"/>
          </p:cNvPicPr>
          <p:nvPr>
            <p:custDataLst>
              <p:tags r:id="rId1"/>
            </p:custDataLst>
          </p:nvPr>
        </p:nvPicPr>
        <p:blipFill>
          <a:blip r:embed="rId11" cstate="print"/>
          <a:stretch>
            <a:fillRect/>
          </a:stretch>
        </p:blipFill>
        <p:spPr>
          <a:xfrm>
            <a:off x="2285984" y="1741739"/>
            <a:ext cx="584775" cy="329939"/>
          </a:xfrm>
          <a:prstGeom prst="rect">
            <a:avLst/>
          </a:prstGeom>
        </p:spPr>
      </p:pic>
      <p:pic>
        <p:nvPicPr>
          <p:cNvPr id="13" name="Picture 12" descr="TP_tmp.emf"/>
          <p:cNvPicPr>
            <a:picLocks noChangeAspect="1"/>
          </p:cNvPicPr>
          <p:nvPr>
            <p:custDataLst>
              <p:tags r:id="rId2"/>
            </p:custDataLst>
          </p:nvPr>
        </p:nvPicPr>
        <p:blipFill>
          <a:blip r:embed="rId12" cstate="print"/>
          <a:stretch>
            <a:fillRect/>
          </a:stretch>
        </p:blipFill>
        <p:spPr>
          <a:xfrm>
            <a:off x="1206102" y="2786058"/>
            <a:ext cx="2008576" cy="329940"/>
          </a:xfrm>
          <a:prstGeom prst="rect">
            <a:avLst/>
          </a:prstGeom>
        </p:spPr>
      </p:pic>
      <p:pic>
        <p:nvPicPr>
          <p:cNvPr id="15" name="Picture 14" descr="TP_tmp.emf"/>
          <p:cNvPicPr>
            <a:picLocks noChangeAspect="1"/>
          </p:cNvPicPr>
          <p:nvPr>
            <p:custDataLst>
              <p:tags r:id="rId3"/>
            </p:custDataLst>
          </p:nvPr>
        </p:nvPicPr>
        <p:blipFill>
          <a:blip r:embed="rId13" cstate="print"/>
          <a:stretch>
            <a:fillRect/>
          </a:stretch>
        </p:blipFill>
        <p:spPr>
          <a:xfrm>
            <a:off x="7786710" y="2786058"/>
            <a:ext cx="1067850" cy="329940"/>
          </a:xfrm>
          <a:prstGeom prst="rect">
            <a:avLst/>
          </a:prstGeom>
        </p:spPr>
      </p:pic>
      <p:pic>
        <p:nvPicPr>
          <p:cNvPr id="17" name="Picture 16" descr="TP_tmp.emf"/>
          <p:cNvPicPr>
            <a:picLocks noChangeAspect="1"/>
          </p:cNvPicPr>
          <p:nvPr>
            <p:custDataLst>
              <p:tags r:id="rId4"/>
            </p:custDataLst>
          </p:nvPr>
        </p:nvPicPr>
        <p:blipFill>
          <a:blip r:embed="rId11" cstate="print"/>
          <a:stretch>
            <a:fillRect/>
          </a:stretch>
        </p:blipFill>
        <p:spPr>
          <a:xfrm>
            <a:off x="785786" y="3143248"/>
            <a:ext cx="584775" cy="329939"/>
          </a:xfrm>
          <a:prstGeom prst="rect">
            <a:avLst/>
          </a:prstGeom>
        </p:spPr>
      </p:pic>
      <p:pic>
        <p:nvPicPr>
          <p:cNvPr id="19" name="Picture 18" descr="TP_tmp.emf"/>
          <p:cNvPicPr>
            <a:picLocks noChangeAspect="1"/>
          </p:cNvPicPr>
          <p:nvPr>
            <p:custDataLst>
              <p:tags r:id="rId5"/>
            </p:custDataLst>
          </p:nvPr>
        </p:nvPicPr>
        <p:blipFill>
          <a:blip r:embed="rId14" cstate="print"/>
          <a:stretch>
            <a:fillRect/>
          </a:stretch>
        </p:blipFill>
        <p:spPr>
          <a:xfrm>
            <a:off x="2793367" y="3500438"/>
            <a:ext cx="635625" cy="279180"/>
          </a:xfrm>
          <a:prstGeom prst="rect">
            <a:avLst/>
          </a:prstGeom>
        </p:spPr>
      </p:pic>
      <p:pic>
        <p:nvPicPr>
          <p:cNvPr id="21" name="Picture 20" descr="TP_tmp.emf"/>
          <p:cNvPicPr>
            <a:picLocks noChangeAspect="1"/>
          </p:cNvPicPr>
          <p:nvPr>
            <p:custDataLst>
              <p:tags r:id="rId6"/>
            </p:custDataLst>
          </p:nvPr>
        </p:nvPicPr>
        <p:blipFill>
          <a:blip r:embed="rId15" cstate="print"/>
          <a:stretch>
            <a:fillRect/>
          </a:stretch>
        </p:blipFill>
        <p:spPr>
          <a:xfrm>
            <a:off x="4786314" y="3500438"/>
            <a:ext cx="610200" cy="253800"/>
          </a:xfrm>
          <a:prstGeom prst="rect">
            <a:avLst/>
          </a:prstGeom>
        </p:spPr>
      </p:pic>
      <p:pic>
        <p:nvPicPr>
          <p:cNvPr id="22" name="Picture 21" descr="TP_tmp.emf"/>
          <p:cNvPicPr>
            <a:picLocks noChangeAspect="1"/>
          </p:cNvPicPr>
          <p:nvPr>
            <p:custDataLst>
              <p:tags r:id="rId7"/>
            </p:custDataLst>
          </p:nvPr>
        </p:nvPicPr>
        <p:blipFill>
          <a:blip r:embed="rId12" cstate="print"/>
          <a:stretch>
            <a:fillRect/>
          </a:stretch>
        </p:blipFill>
        <p:spPr>
          <a:xfrm>
            <a:off x="785786" y="3857628"/>
            <a:ext cx="2008576" cy="329940"/>
          </a:xfrm>
          <a:prstGeom prst="rect">
            <a:avLst/>
          </a:prstGeom>
        </p:spPr>
      </p:pic>
      <p:pic>
        <p:nvPicPr>
          <p:cNvPr id="24" name="Picture 23" descr="TP_tmp.emf"/>
          <p:cNvPicPr>
            <a:picLocks noChangeAspect="1"/>
          </p:cNvPicPr>
          <p:nvPr>
            <p:custDataLst>
              <p:tags r:id="rId8"/>
            </p:custDataLst>
          </p:nvPr>
        </p:nvPicPr>
        <p:blipFill>
          <a:blip r:embed="rId16" cstate="print"/>
          <a:stretch>
            <a:fillRect/>
          </a:stretch>
        </p:blipFill>
        <p:spPr>
          <a:xfrm>
            <a:off x="1571604" y="4214818"/>
            <a:ext cx="1245825" cy="3299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142852"/>
            <a:ext cx="8229600" cy="1143000"/>
          </a:xfrm>
        </p:spPr>
        <p:txBody>
          <a:bodyPr>
            <a:normAutofit/>
          </a:bodyPr>
          <a:lstStyle/>
          <a:p>
            <a:pPr algn="ctr"/>
            <a:r>
              <a:rPr lang="en-US" sz="5000" b="1" dirty="0" smtClean="0">
                <a:latin typeface="Times New Roman" pitchFamily="18" charset="0"/>
                <a:cs typeface="Times New Roman" pitchFamily="18" charset="0"/>
              </a:rPr>
              <a:t>Preliminaries</a:t>
            </a:r>
            <a:endParaRPr lang="en-US" sz="5000" b="1" dirty="0">
              <a:latin typeface="Times New Roman" pitchFamily="18" charset="0"/>
              <a:cs typeface="Times New Roman" pitchFamily="18" charset="0"/>
            </a:endParaRPr>
          </a:p>
        </p:txBody>
      </p:sp>
      <p:sp>
        <p:nvSpPr>
          <p:cNvPr id="5" name="Content Placeholder 2"/>
          <p:cNvSpPr>
            <a:spLocks noGrp="1"/>
          </p:cNvSpPr>
          <p:nvPr>
            <p:ph idx="1"/>
          </p:nvPr>
        </p:nvSpPr>
        <p:spPr>
          <a:xfrm>
            <a:off x="457200" y="1285860"/>
            <a:ext cx="8229600" cy="5038740"/>
          </a:xfrm>
        </p:spPr>
        <p:txBody>
          <a:bodyPr>
            <a:normAutofit/>
          </a:bodyPr>
          <a:lstStyle/>
          <a:p>
            <a:pPr algn="l" rtl="0">
              <a:buNone/>
            </a:pPr>
            <a:r>
              <a:rPr lang="en-US" sz="2000" b="1" dirty="0" smtClean="0">
                <a:latin typeface="Times New Roman" pitchFamily="18" charset="0"/>
                <a:cs typeface="Times New Roman" pitchFamily="18" charset="0"/>
              </a:rPr>
              <a:t>Proposition 1:</a:t>
            </a:r>
          </a:p>
          <a:p>
            <a:pPr algn="l" rtl="0">
              <a:buNone/>
            </a:pPr>
            <a:r>
              <a:rPr lang="en-US" sz="2000" dirty="0" smtClean="0">
                <a:latin typeface="Times New Roman" pitchFamily="18" charset="0"/>
                <a:cs typeface="Times New Roman" pitchFamily="18" charset="0"/>
              </a:rPr>
              <a:t>Let              be some constant. Then for any                                       and any two vertices                , there exists a path of length                   which connects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t</a:t>
            </a:r>
            <a:r>
              <a:rPr lang="en-US" sz="2000" dirty="0" smtClean="0">
                <a:latin typeface="Times New Roman" pitchFamily="18" charset="0"/>
                <a:cs typeface="Times New Roman" pitchFamily="18" charset="0"/>
              </a:rPr>
              <a:t>.</a:t>
            </a:r>
          </a:p>
          <a:p>
            <a:pPr algn="l" rtl="0">
              <a:buNone/>
            </a:pPr>
            <a:r>
              <a:rPr lang="en-US" sz="2000" b="1" dirty="0" smtClean="0">
                <a:latin typeface="Times New Roman" pitchFamily="18" charset="0"/>
                <a:cs typeface="Times New Roman" pitchFamily="18" charset="0"/>
              </a:rPr>
              <a:t>Proof:</a:t>
            </a:r>
          </a:p>
          <a:p>
            <a:pPr algn="l" rtl="0">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By the vertex expansion of     , for some                         both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t</a:t>
            </a:r>
            <a:r>
              <a:rPr lang="en-US" sz="2000" dirty="0" smtClean="0">
                <a:latin typeface="Times New Roman" pitchFamily="18" charset="0"/>
                <a:cs typeface="Times New Roman" pitchFamily="18" charset="0"/>
              </a:rPr>
              <a:t> have more than           vertices at distance at most     from them in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Therefore, there must exist a vertex that is of distance at most    from both </a:t>
            </a:r>
            <a:r>
              <a:rPr lang="en-US" sz="2000" dirty="0" smtClean="0">
                <a:latin typeface="cmmi10"/>
                <a:cs typeface="Times New Roman" pitchFamily="18" charset="0"/>
              </a:rPr>
              <a:t>s</a:t>
            </a:r>
            <a:r>
              <a:rPr lang="en-US" sz="2000" dirty="0" smtClean="0">
                <a:latin typeface="Times New Roman" pitchFamily="18" charset="0"/>
                <a:cs typeface="Times New Roman" pitchFamily="18" charset="0"/>
              </a:rPr>
              <a:t> and </a:t>
            </a:r>
            <a:r>
              <a:rPr lang="en-US" sz="2000" dirty="0" smtClean="0">
                <a:latin typeface="cmmi10"/>
                <a:cs typeface="Times New Roman" pitchFamily="18" charset="0"/>
              </a:rPr>
              <a:t>t</a:t>
            </a:r>
            <a:r>
              <a:rPr lang="en-US" sz="2000" dirty="0" smtClean="0">
                <a:latin typeface="Times New Roman" pitchFamily="18" charset="0"/>
                <a:cs typeface="Times New Roman" pitchFamily="18" charset="0"/>
              </a:rPr>
              <a:t>.</a:t>
            </a:r>
          </a:p>
          <a:p>
            <a:pPr algn="l" rtl="0">
              <a:buNone/>
            </a:pPr>
            <a:endParaRPr lang="en-US" sz="2000" dirty="0" smtClean="0">
              <a:latin typeface="Times New Roman" pitchFamily="18" charset="0"/>
              <a:cs typeface="Times New Roman" pitchFamily="18" charset="0"/>
            </a:endParaRPr>
          </a:p>
        </p:txBody>
      </p:sp>
      <p:pic>
        <p:nvPicPr>
          <p:cNvPr id="19" name="Picture 18" descr="TP_tmp.emf"/>
          <p:cNvPicPr>
            <a:picLocks noChangeAspect="1"/>
          </p:cNvPicPr>
          <p:nvPr>
            <p:custDataLst>
              <p:tags r:id="rId1"/>
            </p:custDataLst>
          </p:nvPr>
        </p:nvPicPr>
        <p:blipFill>
          <a:blip r:embed="rId12" cstate="print"/>
          <a:stretch>
            <a:fillRect/>
          </a:stretch>
        </p:blipFill>
        <p:spPr>
          <a:xfrm>
            <a:off x="5000628" y="1741738"/>
            <a:ext cx="2313676" cy="329940"/>
          </a:xfrm>
          <a:prstGeom prst="rect">
            <a:avLst/>
          </a:prstGeom>
        </p:spPr>
      </p:pic>
      <p:pic>
        <p:nvPicPr>
          <p:cNvPr id="21" name="Picture 20" descr="TP_tmp.emf"/>
          <p:cNvPicPr>
            <a:picLocks noChangeAspect="1"/>
          </p:cNvPicPr>
          <p:nvPr>
            <p:custDataLst>
              <p:tags r:id="rId2"/>
            </p:custDataLst>
          </p:nvPr>
        </p:nvPicPr>
        <p:blipFill>
          <a:blip r:embed="rId13" cstate="print"/>
          <a:stretch>
            <a:fillRect/>
          </a:stretch>
        </p:blipFill>
        <p:spPr>
          <a:xfrm>
            <a:off x="2110488" y="2052870"/>
            <a:ext cx="889876" cy="304560"/>
          </a:xfrm>
          <a:prstGeom prst="rect">
            <a:avLst/>
          </a:prstGeom>
        </p:spPr>
      </p:pic>
      <p:pic>
        <p:nvPicPr>
          <p:cNvPr id="23" name="Picture 22" descr="TP_tmp.emf"/>
          <p:cNvPicPr>
            <a:picLocks noChangeAspect="1"/>
          </p:cNvPicPr>
          <p:nvPr>
            <p:custDataLst>
              <p:tags r:id="rId3"/>
            </p:custDataLst>
          </p:nvPr>
        </p:nvPicPr>
        <p:blipFill>
          <a:blip r:embed="rId14" cstate="print"/>
          <a:stretch>
            <a:fillRect/>
          </a:stretch>
        </p:blipFill>
        <p:spPr>
          <a:xfrm>
            <a:off x="6055330" y="2046298"/>
            <a:ext cx="1017000" cy="329940"/>
          </a:xfrm>
          <a:prstGeom prst="rect">
            <a:avLst/>
          </a:prstGeom>
        </p:spPr>
      </p:pic>
      <p:pic>
        <p:nvPicPr>
          <p:cNvPr id="35" name="Picture 34" descr="TP_tmp.emf"/>
          <p:cNvPicPr>
            <a:picLocks noChangeAspect="1"/>
          </p:cNvPicPr>
          <p:nvPr>
            <p:custDataLst>
              <p:tags r:id="rId4"/>
            </p:custDataLst>
          </p:nvPr>
        </p:nvPicPr>
        <p:blipFill>
          <a:blip r:embed="rId15" cstate="print"/>
          <a:stretch>
            <a:fillRect/>
          </a:stretch>
        </p:blipFill>
        <p:spPr>
          <a:xfrm>
            <a:off x="1000100" y="1714488"/>
            <a:ext cx="635625" cy="279180"/>
          </a:xfrm>
          <a:prstGeom prst="rect">
            <a:avLst/>
          </a:prstGeom>
        </p:spPr>
      </p:pic>
      <p:pic>
        <p:nvPicPr>
          <p:cNvPr id="41" name="Picture 40" descr="TP_tmp.emf"/>
          <p:cNvPicPr>
            <a:picLocks noChangeAspect="1"/>
          </p:cNvPicPr>
          <p:nvPr>
            <p:custDataLst>
              <p:tags r:id="rId5"/>
            </p:custDataLst>
          </p:nvPr>
        </p:nvPicPr>
        <p:blipFill>
          <a:blip r:embed="rId16" cstate="print"/>
          <a:stretch>
            <a:fillRect/>
          </a:stretch>
        </p:blipFill>
        <p:spPr>
          <a:xfrm>
            <a:off x="3603370" y="3071810"/>
            <a:ext cx="254250" cy="253800"/>
          </a:xfrm>
          <a:prstGeom prst="rect">
            <a:avLst/>
          </a:prstGeom>
        </p:spPr>
      </p:pic>
      <p:pic>
        <p:nvPicPr>
          <p:cNvPr id="43" name="Picture 42" descr="TP_tmp.emf"/>
          <p:cNvPicPr>
            <a:picLocks noChangeAspect="1"/>
          </p:cNvPicPr>
          <p:nvPr>
            <p:custDataLst>
              <p:tags r:id="rId6"/>
            </p:custDataLst>
          </p:nvPr>
        </p:nvPicPr>
        <p:blipFill>
          <a:blip r:embed="rId17" cstate="print"/>
          <a:stretch>
            <a:fillRect/>
          </a:stretch>
        </p:blipFill>
        <p:spPr>
          <a:xfrm>
            <a:off x="4980163" y="3099060"/>
            <a:ext cx="1449225" cy="329940"/>
          </a:xfrm>
          <a:prstGeom prst="rect">
            <a:avLst/>
          </a:prstGeom>
        </p:spPr>
      </p:pic>
      <p:pic>
        <p:nvPicPr>
          <p:cNvPr id="48" name="Picture 47" descr="TP_tmp.emf"/>
          <p:cNvPicPr>
            <a:picLocks noChangeAspect="1"/>
          </p:cNvPicPr>
          <p:nvPr>
            <p:custDataLst>
              <p:tags r:id="rId7"/>
            </p:custDataLst>
          </p:nvPr>
        </p:nvPicPr>
        <p:blipFill>
          <a:blip r:embed="rId18" cstate="print"/>
          <a:stretch>
            <a:fillRect/>
          </a:stretch>
        </p:blipFill>
        <p:spPr>
          <a:xfrm>
            <a:off x="1920360" y="3384812"/>
            <a:ext cx="508500" cy="329940"/>
          </a:xfrm>
          <a:prstGeom prst="rect">
            <a:avLst/>
          </a:prstGeom>
        </p:spPr>
      </p:pic>
      <p:pic>
        <p:nvPicPr>
          <p:cNvPr id="50" name="Picture 49" descr="TP_tmp.emf"/>
          <p:cNvPicPr>
            <a:picLocks noChangeAspect="1"/>
          </p:cNvPicPr>
          <p:nvPr>
            <p:custDataLst>
              <p:tags r:id="rId8"/>
            </p:custDataLst>
          </p:nvPr>
        </p:nvPicPr>
        <p:blipFill>
          <a:blip r:embed="rId19" cstate="print"/>
          <a:stretch>
            <a:fillRect/>
          </a:stretch>
        </p:blipFill>
        <p:spPr>
          <a:xfrm>
            <a:off x="5373569" y="3389516"/>
            <a:ext cx="127125" cy="253798"/>
          </a:xfrm>
          <a:prstGeom prst="rect">
            <a:avLst/>
          </a:prstGeom>
        </p:spPr>
      </p:pic>
      <p:pic>
        <p:nvPicPr>
          <p:cNvPr id="51" name="Picture 50" descr="TP_tmp.emf"/>
          <p:cNvPicPr>
            <a:picLocks noChangeAspect="1"/>
          </p:cNvPicPr>
          <p:nvPr>
            <p:custDataLst>
              <p:tags r:id="rId9"/>
            </p:custDataLst>
          </p:nvPr>
        </p:nvPicPr>
        <p:blipFill>
          <a:blip r:embed="rId16" cstate="print"/>
          <a:stretch>
            <a:fillRect/>
          </a:stretch>
        </p:blipFill>
        <p:spPr>
          <a:xfrm>
            <a:off x="6929454" y="3389514"/>
            <a:ext cx="254250" cy="253800"/>
          </a:xfrm>
          <a:prstGeom prst="rect">
            <a:avLst/>
          </a:prstGeom>
        </p:spPr>
      </p:pic>
      <p:pic>
        <p:nvPicPr>
          <p:cNvPr id="52" name="Picture 51" descr="TP_tmp.emf"/>
          <p:cNvPicPr>
            <a:picLocks noChangeAspect="1"/>
          </p:cNvPicPr>
          <p:nvPr>
            <p:custDataLst>
              <p:tags r:id="rId10"/>
            </p:custDataLst>
          </p:nvPr>
        </p:nvPicPr>
        <p:blipFill>
          <a:blip r:embed="rId19" cstate="print"/>
          <a:stretch>
            <a:fillRect/>
          </a:stretch>
        </p:blipFill>
        <p:spPr>
          <a:xfrm>
            <a:off x="6000760" y="3714752"/>
            <a:ext cx="127125" cy="253798"/>
          </a:xfrm>
          <a:prstGeom prst="rect">
            <a:avLst/>
          </a:prstGeom>
        </p:spPr>
      </p:pic>
      <p:sp>
        <p:nvSpPr>
          <p:cNvPr id="54" name="Rectangle 53"/>
          <p:cNvSpPr/>
          <p:nvPr/>
        </p:nvSpPr>
        <p:spPr>
          <a:xfrm>
            <a:off x="8072462" y="4000504"/>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ROII@WCRGLKMFUVWYY577" val="3667"/>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log ^2 (\cdot)  template TPT1  env TPENV1  fore 0  back 16777215  eqnno 10"/>
  <p:tag name="FILENAME" val="TP_tmp"/>
  <p:tag name="ORIGWIDTH" val="30"/>
  <p:tag name="PICTUREFILESIZE" val="3160"/>
</p:tagLst>
</file>

<file path=ppt/tags/tag100.xml><?xml version="1.0" encoding="utf-8"?>
<p:tagLst xmlns:a="http://schemas.openxmlformats.org/drawingml/2006/main" xmlns:r="http://schemas.openxmlformats.org/officeDocument/2006/relationships" xmlns:p="http://schemas.openxmlformats.org/presentationml/2006/main">
  <p:tag name="TEXPOINT" val="template"/>
  <p:tag name="SOURCE" val="TPT1  equation poly(N)  template TPT1  env TPENV1  fore 0  back 16777215  eqnno 107"/>
  <p:tag name="FILENAME" val="TP_tmp"/>
  <p:tag name="ORIGWIDTH" val="37"/>
  <p:tag name="PICTUREFILESIZE" val="2756"/>
</p:tagLst>
</file>

<file path=ppt/tags/tag101.xml><?xml version="1.0" encoding="utf-8"?>
<p:tagLst xmlns:a="http://schemas.openxmlformats.org/drawingml/2006/main" xmlns:r="http://schemas.openxmlformats.org/officeDocument/2006/relationships" xmlns:p="http://schemas.openxmlformats.org/presentationml/2006/main">
  <p:tag name="TEXPOINT" val="template"/>
  <p:tag name="SOURCE" val="TPT1  equation G_l  template TPT1  env TPENV1  fore 0  back 16777215  eqnno 98"/>
  <p:tag name="FILENAME" val="TP_tmp"/>
  <p:tag name="ORIGWIDTH" val="12"/>
  <p:tag name="PICTUREFILESIZE" val="1468"/>
</p:tagLst>
</file>

<file path=ppt/tags/tag10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08"/>
  <p:tag name="FILENAME" val="TP_tmp"/>
  <p:tag name="ORIGWIDTH" val="11"/>
  <p:tag name="PICTUREFILESIZE" val="968"/>
</p:tagLst>
</file>

<file path=ppt/tags/tag103.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H) \leq 1/2  template TPT1  env TPENV1  fore 0  back 16777215  eqnno 109"/>
  <p:tag name="FILENAME" val="TP_tmp"/>
  <p:tag name="ORIGWIDTH" val="53"/>
  <p:tag name="PICTUREFILESIZE" val="4468"/>
</p:tagLst>
</file>

<file path=ppt/tags/tag104.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mathcal{T}(G,H)) \leq 1/2  template TPT1  env TPENV1  fore 0  back 16777215  eqnno 110"/>
  <p:tag name="FILENAME" val="TP_tmp"/>
  <p:tag name="ORIGWIDTH" val="81"/>
  <p:tag name="PICTUREFILESIZE" val="5756"/>
</p:tagLst>
</file>

<file path=ppt/tags/tag105.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_0) \leq 1 - 1/DN^2  template TPT1  env TPENV1  fore 0  back 16777215  eqnno 112"/>
  <p:tag name="FILENAME" val="TP_tmp"/>
  <p:tag name="ORIGWIDTH" val="90"/>
  <p:tag name="PICTUREFILESIZE" val="6160"/>
</p:tagLst>
</file>

<file path=ppt/tags/tag106.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_i) \leq \max \{ \lambda(G_{i-1})^2, 1/2 \}  template TPT1  env TPENV1  fore 0  back 16777215  eqnno 113"/>
  <p:tag name="FILENAME" val="TP_tmp"/>
  <p:tag name="ORIGWIDTH" val="127"/>
  <p:tag name="PICTUREFILESIZE" val="11160"/>
</p:tagLst>
</file>

<file path=ppt/tags/tag107.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 \lambda(G_{i-1})  template TPT1  env TPENV1  fore 0  back 16777215  eqnno 114"/>
  <p:tag name="FILENAME" val="TP_tmp"/>
  <p:tag name="ORIGWIDTH" val="55"/>
  <p:tag name="PICTUREFILESIZE" val="4968"/>
</p:tagLst>
</file>

<file path=ppt/tags/tag108.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template TPT1  env TPENV1  fore 0  back 16777215  eqnno 115"/>
  <p:tag name="FILENAME" val="TP_tmp"/>
  <p:tag name="ORIGWIDTH" val="8"/>
  <p:tag name="PICTUREFILESIZE" val="968"/>
</p:tagLst>
</file>

<file path=ppt/tags/tag109.xml><?xml version="1.0" encoding="utf-8"?>
<p:tagLst xmlns:a="http://schemas.openxmlformats.org/drawingml/2006/main" xmlns:r="http://schemas.openxmlformats.org/officeDocument/2006/relationships" xmlns:p="http://schemas.openxmlformats.org/presentationml/2006/main">
  <p:tag name="TEXPOINT" val="template"/>
  <p:tag name="SOURCE" val="TPT1  equation \leq 1-3/8(1-\lambda)  template TPT1  env TPENV1  fore 0  back 16777215  eqnno 116"/>
  <p:tag name="FILENAME" val="TP_tmp"/>
  <p:tag name="ORIGWIDTH" val="75"/>
  <p:tag name="PICTUREFILESIZE" val="5160"/>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L \subseteq SL \subseteq RL \subseteq NL \subseteq L^2  template TPT1  env TPENV1  fore 0  back 16777215  eqnno 11"/>
  <p:tag name="FILENAME" val="TP_tmp"/>
  <p:tag name="ORIGWIDTH" val="116"/>
  <p:tag name="PICTUREFILESIZE" val="5756"/>
</p:tagLst>
</file>

<file path=ppt/tags/tag110.xml><?xml version="1.0" encoding="utf-8"?>
<p:tagLst xmlns:a="http://schemas.openxmlformats.org/drawingml/2006/main" xmlns:r="http://schemas.openxmlformats.org/officeDocument/2006/relationships" xmlns:p="http://schemas.openxmlformats.org/presentationml/2006/main">
  <p:tag name="TEXPOINT" val="template"/>
  <p:tag name="SOURCE" val="TPT1  equation &lt; 1 - 1/3(1-\lambda)  template TPT1  env TPENV1  fore 0  back 16777215  eqnno 117"/>
  <p:tag name="FILENAME" val="TP_tmp"/>
  <p:tag name="ORIGWIDTH" val="75"/>
  <p:tag name="PICTUREFILESIZE" val="5160"/>
</p:tagLst>
</file>

<file path=ppt/tags/tag111.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lt; 1/2  template TPT1  env TPENV1  fore 0  back 16777215  eqnno 118"/>
  <p:tag name="FILENAME" val="TP_tmp"/>
  <p:tag name="ORIGWIDTH" val="36"/>
  <p:tag name="PICTUREFILESIZE" val="2564"/>
</p:tagLst>
</file>

<file path=ppt/tags/tag112.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_i) &lt; (5/6)^8 &lt; 1/2  template TPT1  env TPENV1  fore 0  back 16777215  eqnno 119"/>
  <p:tag name="FILENAME" val="TP_tmp"/>
  <p:tag name="ORIGWIDTH" val="95"/>
  <p:tag name="PICTUREFILESIZE" val="7660"/>
</p:tagLst>
</file>

<file path=ppt/tags/tag11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1"/>
  <p:tag name="FILENAME" val="TP_tmp"/>
  <p:tag name="ORIGWIDTH" val="11"/>
  <p:tag name="PICTUREFILESIZE" val="968"/>
</p:tagLst>
</file>

<file path=ppt/tags/tag114.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1"/>
  <p:tag name="FILENAME" val="TP_tmp"/>
  <p:tag name="ORIGWIDTH" val="11"/>
  <p:tag name="PICTUREFILESIZE" val="968"/>
</p:tagLst>
</file>

<file path=ppt/tags/tag115.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1"/>
  <p:tag name="FILENAME" val="TP_tmp"/>
  <p:tag name="ORIGWIDTH" val="11"/>
  <p:tag name="PICTUREFILESIZE" val="968"/>
</p:tagLst>
</file>

<file path=ppt/tags/tag116.xml><?xml version="1.0" encoding="utf-8"?>
<p:tagLst xmlns:a="http://schemas.openxmlformats.org/drawingml/2006/main" xmlns:r="http://schemas.openxmlformats.org/officeDocument/2006/relationships" xmlns:p="http://schemas.openxmlformats.org/presentationml/2006/main">
  <p:tag name="TEXPOINT" val="template"/>
  <p:tag name="SOURCE" val="TPT1  equation S \subseteq [N]  template TPT1  env TPENV1  fore 0  back 16777215  eqnno 123"/>
  <p:tag name="FILENAME" val="TP_tmp"/>
  <p:tag name="ORIGWIDTH" val="36"/>
  <p:tag name="PICTUREFILESIZE" val="2968"/>
</p:tagLst>
</file>

<file path=ppt/tags/tag117.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1"/>
  <p:tag name="FILENAME" val="TP_tmp"/>
  <p:tag name="ORIGWIDTH" val="11"/>
  <p:tag name="PICTUREFILESIZE" val="968"/>
</p:tagLst>
</file>

<file path=ppt/tags/tag118.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4"/>
  <p:tag name="FILENAME" val="TP_tmp"/>
  <p:tag name="ORIGWIDTH" val="11"/>
  <p:tag name="PICTUREFILESIZE" val="968"/>
</p:tagLst>
</file>

<file path=ppt/tags/tag119.xml><?xml version="1.0" encoding="utf-8"?>
<p:tagLst xmlns:a="http://schemas.openxmlformats.org/drawingml/2006/main" xmlns:r="http://schemas.openxmlformats.org/officeDocument/2006/relationships" xmlns:p="http://schemas.openxmlformats.org/presentationml/2006/main">
  <p:tag name="TEXPOINT" val="template"/>
  <p:tag name="SOURCE" val="TPT1  equation O(\log N)  template TPT1  env TPENV1  fore 0  back 16777215  eqnno 125"/>
  <p:tag name="FILENAME" val="TP_tmp"/>
  <p:tag name="ORIGWIDTH" val="40"/>
  <p:tag name="PICTUREFILESIZE" val="2756"/>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USTCON \in L^{3/2}  template TPT1  env TPENV1  fore 0  back 16777215  eqnno 12"/>
  <p:tag name="FILENAME" val="TP_tmp"/>
  <p:tag name="ORIGWIDTH" val="79"/>
  <p:tag name="PICTUREFILESIZE" val="3948"/>
</p:tagLst>
</file>

<file path=ppt/tags/tag120.xml><?xml version="1.0" encoding="utf-8"?>
<p:tagLst xmlns:a="http://schemas.openxmlformats.org/drawingml/2006/main" xmlns:r="http://schemas.openxmlformats.org/officeDocument/2006/relationships" xmlns:p="http://schemas.openxmlformats.org/presentationml/2006/main">
  <p:tag name="TEXPOINT" val="template"/>
  <p:tag name="SOURCE" val="TPT1  equation ^{16}  template TPT1  env TPENV1  fore 0  back 16777215  eqnno 126"/>
  <p:tag name="FILENAME" val="TP_tmp"/>
  <p:tag name="ORIGWIDTH" val="10"/>
  <p:tag name="PICTUREFILESIZE" val="1064"/>
</p:tagLst>
</file>

<file path=ppt/tags/tag121.xml><?xml version="1.0" encoding="utf-8"?>
<p:tagLst xmlns:a="http://schemas.openxmlformats.org/drawingml/2006/main" xmlns:r="http://schemas.openxmlformats.org/officeDocument/2006/relationships" xmlns:p="http://schemas.openxmlformats.org/presentationml/2006/main">
  <p:tag name="TEXPOINT" val="template"/>
  <p:tag name="SOURCE" val="TPT1  equation ^{16}  template TPT1  env TPENV1  fore 0  back 16777215  eqnno 126"/>
  <p:tag name="FILENAME" val="TP_tmp"/>
  <p:tag name="ORIGWIDTH" val="10"/>
  <p:tag name="PICTUREFILESIZE" val="1064"/>
</p:tagLst>
</file>

<file path=ppt/tags/tag12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mathcal{T}  template TPT1  env TPENV1  fore 0  back 16777215  eqnno 127"/>
  <p:tag name="FILENAME" val="TP_tmp"/>
  <p:tag name="ORIGWIDTH" val="17"/>
  <p:tag name="PICTUREFILESIZE" val="1468"/>
</p:tagLst>
</file>

<file path=ppt/tags/tag123.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_l}  template TPT1  env TPENV1  fore 0  back 16777215  eqnno 128"/>
  <p:tag name="FILENAME" val="TP_tmp"/>
  <p:tag name="ORIGWIDTH" val="26"/>
  <p:tag name="PICTUREFILESIZE" val="2160"/>
</p:tagLst>
</file>

<file path=ppt/tags/tag124.xml><?xml version="1.0" encoding="utf-8"?>
<p:tagLst xmlns:a="http://schemas.openxmlformats.org/drawingml/2006/main" xmlns:r="http://schemas.openxmlformats.org/officeDocument/2006/relationships" xmlns:p="http://schemas.openxmlformats.org/presentationml/2006/main">
  <p:tag name="TEXPOINT" val="template"/>
  <p:tag name="SOURCE" val="TPT1  equation (\bar{v},\bar{a})  template TPT1  env TPENV1  fore 0  back 16777215  eqnno 129"/>
  <p:tag name="FILENAME" val="TP_tmp"/>
  <p:tag name="ORIGWIDTH" val="24"/>
  <p:tag name="PICTUREFILESIZE" val="3160"/>
</p:tagLst>
</file>

<file path=ppt/tags/tag125.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_l}  template TPT1  env TPENV1  fore 0  back 16777215  eqnno 128"/>
  <p:tag name="FILENAME" val="TP_tmp"/>
  <p:tag name="ORIGWIDTH" val="26"/>
  <p:tag name="PICTUREFILESIZE" val="2160"/>
</p:tagLst>
</file>

<file path=ppt/tags/tag126.xml><?xml version="1.0" encoding="utf-8"?>
<p:tagLst xmlns:a="http://schemas.openxmlformats.org/drawingml/2006/main" xmlns:r="http://schemas.openxmlformats.org/officeDocument/2006/relationships" xmlns:p="http://schemas.openxmlformats.org/presentationml/2006/main">
  <p:tag name="TEXPOINT" val="template"/>
  <p:tag name="SOURCE" val="TPT1  equation (\bar{v},\bar{a})  template TPT1  env TPENV1  fore 0  back 16777215  eqnno 129"/>
  <p:tag name="FILENAME" val="TP_tmp"/>
  <p:tag name="ORIGWIDTH" val="24"/>
  <p:tag name="PICTUREFILESIZE" val="3160"/>
</p:tagLst>
</file>

<file path=ppt/tags/tag127.xml><?xml version="1.0" encoding="utf-8"?>
<p:tagLst xmlns:a="http://schemas.openxmlformats.org/drawingml/2006/main" xmlns:r="http://schemas.openxmlformats.org/officeDocument/2006/relationships" xmlns:p="http://schemas.openxmlformats.org/presentationml/2006/main">
  <p:tag name="TEXPOINT" val="template"/>
  <p:tag name="SOURCE" val="TPT1  equation O(\log N)  template TPT1  env TPENV1  fore 0  back 16777215  eqnno 125"/>
  <p:tag name="FILENAME" val="TP_tmp"/>
  <p:tag name="ORIGWIDTH" val="40"/>
  <p:tag name="PICTUREFILESIZE" val="2756"/>
</p:tagLst>
</file>

<file path=ppt/tags/tag128.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_l}  template TPT1  env TPENV1  fore 0  back 16777215  eqnno 128"/>
  <p:tag name="FILENAME" val="TP_tmp"/>
  <p:tag name="ORIGWIDTH" val="26"/>
  <p:tag name="PICTUREFILESIZE" val="2160"/>
</p:tagLst>
</file>

<file path=ppt/tags/tag129.xml><?xml version="1.0" encoding="utf-8"?>
<p:tagLst xmlns:a="http://schemas.openxmlformats.org/drawingml/2006/main" xmlns:r="http://schemas.openxmlformats.org/officeDocument/2006/relationships" xmlns:p="http://schemas.openxmlformats.org/presentationml/2006/main">
  <p:tag name="TEXPOINT" val="template"/>
  <p:tag name="SOURCE" val="TPT1  equation (\bar{v},\bar{a})  template TPT1  env TPENV1  fore 0  back 16777215  eqnno 129"/>
  <p:tag name="FILENAME" val="TP_tmp"/>
  <p:tag name="ORIGWIDTH" val="24"/>
  <p:tag name="PICTUREFILESIZE" val="3160"/>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RL \subseteq L^{3/2}  template TPT1  env TPENV1  fore 0  back 16777215  eqnno 14"/>
  <p:tag name="FILENAME" val="TP_tmp"/>
  <p:tag name="ORIGWIDTH" val="48"/>
  <p:tag name="PICTUREFILESIZE" val="3564"/>
</p:tagLst>
</file>

<file path=ppt/tags/tag130.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mathcal{T}  template TPT1  env TPENV1  fore 0  back 16777215  eqnno 127"/>
  <p:tag name="FILENAME" val="TP_tmp"/>
  <p:tag name="ORIGWIDTH" val="17"/>
  <p:tag name="PICTUREFILESIZE" val="1468"/>
</p:tagLst>
</file>

<file path=ppt/tags/tag131.xml><?xml version="1.0" encoding="utf-8"?>
<p:tagLst xmlns:a="http://schemas.openxmlformats.org/drawingml/2006/main" xmlns:r="http://schemas.openxmlformats.org/officeDocument/2006/relationships" xmlns:p="http://schemas.openxmlformats.org/presentationml/2006/main">
  <p:tag name="TEXPOINT" val="template"/>
  <p:tag name="SOURCE" val="TPT1  equation a_0,\dots,a_l  template TPT1  env TPENV1  fore 0  back 16777215  eqnno 131"/>
  <p:tag name="FILENAME" val="TP_tmp"/>
  <p:tag name="ORIGWIDTH" val="41"/>
  <p:tag name="PICTUREFILESIZE" val="2948"/>
</p:tagLst>
</file>

<file path=ppt/tags/tag132.xml><?xml version="1.0" encoding="utf-8"?>
<p:tagLst xmlns:a="http://schemas.openxmlformats.org/drawingml/2006/main" xmlns:r="http://schemas.openxmlformats.org/officeDocument/2006/relationships" xmlns:p="http://schemas.openxmlformats.org/presentationml/2006/main">
  <p:tag name="TEXPOINT" val="template"/>
  <p:tag name="SOURCE" val="TPT1  equation ^{16}  template TPT1  env TPENV1  fore 0  back 16777215  eqnno 126"/>
  <p:tag name="FILENAME" val="TP_tmp"/>
  <p:tag name="ORIGWIDTH" val="10"/>
  <p:tag name="PICTUREFILESIZE" val="1064"/>
</p:tagLst>
</file>

<file path=ppt/tags/tag133.xml><?xml version="1.0" encoding="utf-8"?>
<p:tagLst xmlns:a="http://schemas.openxmlformats.org/drawingml/2006/main" xmlns:r="http://schemas.openxmlformats.org/officeDocument/2006/relationships" xmlns:p="http://schemas.openxmlformats.org/presentationml/2006/main">
  <p:tag name="TEXPOINT" val="template"/>
  <p:tag name="SOURCE" val="TPT1  equation a_0,\dots,a_l  template TPT1  env TPENV1  fore 0  back 16777215  eqnno 131"/>
  <p:tag name="FILENAME" val="TP_tmp"/>
  <p:tag name="ORIGWIDTH" val="41"/>
  <p:tag name="PICTUREFILESIZE" val="2948"/>
</p:tagLst>
</file>

<file path=ppt/tags/tag134.xml><?xml version="1.0" encoding="utf-8"?>
<p:tagLst xmlns:a="http://schemas.openxmlformats.org/drawingml/2006/main" xmlns:r="http://schemas.openxmlformats.org/officeDocument/2006/relationships" xmlns:p="http://schemas.openxmlformats.org/presentationml/2006/main">
  <p:tag name="TEXPOINT" val="template"/>
  <p:tag name="SOURCE" val="TPT1  equation a_0  template TPT1  env TPENV1  fore 0  back 16777215  eqnno 132"/>
  <p:tag name="FILENAME" val="TP_tmp"/>
  <p:tag name="ORIGWIDTH" val="11"/>
  <p:tag name="PICTUREFILESIZE" val="1468"/>
</p:tagLst>
</file>

<file path=ppt/tags/tag135.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_l}  template TPT1  env TPENV1  fore 0  back 16777215  eqnno 128"/>
  <p:tag name="FILENAME" val="TP_tmp"/>
  <p:tag name="ORIGWIDTH" val="26"/>
  <p:tag name="PICTUREFILESIZE" val="2160"/>
</p:tagLst>
</file>

<file path=ppt/tags/tag136.xml><?xml version="1.0" encoding="utf-8"?>
<p:tagLst xmlns:a="http://schemas.openxmlformats.org/drawingml/2006/main" xmlns:r="http://schemas.openxmlformats.org/officeDocument/2006/relationships" xmlns:p="http://schemas.openxmlformats.org/presentationml/2006/main">
  <p:tag name="TEXPOINT" val="template"/>
  <p:tag name="SOURCE" val="TPT1  equation (\bar{v},\bar{a})  template TPT1  env TPENV1  fore 0  back 16777215  eqnno 129"/>
  <p:tag name="FILENAME" val="TP_tmp"/>
  <p:tag name="ORIGWIDTH" val="24"/>
  <p:tag name="PICTUREFILESIZE" val="3160"/>
</p:tagLst>
</file>

<file path=ppt/tags/tag137.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mathcal{T}  template TPT1  env TPENV1  fore 0  back 16777215  eqnno 127"/>
  <p:tag name="FILENAME" val="TP_tmp"/>
  <p:tag name="ORIGWIDTH" val="17"/>
  <p:tag name="PICTUREFILESIZE" val="1468"/>
</p:tagLst>
</file>

<file path=ppt/tags/tag138.xml><?xml version="1.0" encoding="utf-8"?>
<p:tagLst xmlns:a="http://schemas.openxmlformats.org/drawingml/2006/main" xmlns:r="http://schemas.openxmlformats.org/officeDocument/2006/relationships" xmlns:p="http://schemas.openxmlformats.org/presentationml/2006/main">
  <p:tag name="TEXPOINT" val="template"/>
  <p:tag name="SOURCE" val="TPT1  equation \bar{v}  template TPT1  env TPENV1  fore 0  back 16777215  eqnno 133"/>
  <p:tag name="FILENAME" val="TP_tmp"/>
  <p:tag name="ORIGWIDTH" val="8"/>
  <p:tag name="PICTUREFILESIZE" val="1468"/>
</p:tagLst>
</file>

<file path=ppt/tags/tag139.xml><?xml version="1.0" encoding="utf-8"?>
<p:tagLst xmlns:a="http://schemas.openxmlformats.org/drawingml/2006/main" xmlns:r="http://schemas.openxmlformats.org/officeDocument/2006/relationships" xmlns:p="http://schemas.openxmlformats.org/presentationml/2006/main">
  <p:tag name="TEXPOINT" val="template"/>
  <p:tag name="SOURCE" val="TPT1  equation v,a_0,\dots,a_{l-1}  template TPT1  env TPENV1  fore 0  back 16777215  eqnno 134"/>
  <p:tag name="FILENAME" val="TP_tmp"/>
  <p:tag name="ORIGWIDTH" val="62"/>
  <p:tag name="PICTUREFILESIZE" val="4140"/>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USTCON \in L^{4/3}  template TPT1  env TPENV1  fore 0  back 16777215  eqnno 15"/>
  <p:tag name="FILENAME" val="TP_tmp"/>
  <p:tag name="ORIGWIDTH" val="79"/>
  <p:tag name="PICTUREFILESIZE" val="3948"/>
</p:tagLst>
</file>

<file path=ppt/tags/tag140.xml><?xml version="1.0" encoding="utf-8"?>
<p:tagLst xmlns:a="http://schemas.openxmlformats.org/drawingml/2006/main" xmlns:r="http://schemas.openxmlformats.org/officeDocument/2006/relationships" xmlns:p="http://schemas.openxmlformats.org/presentationml/2006/main">
  <p:tag name="TEXPOINT" val="template"/>
  <p:tag name="SOURCE" val="TPT1  equation \bar{a}  template TPT1  env TPENV1  fore 0  back 16777215  eqnno 135"/>
  <p:tag name="FILENAME" val="TP_tmp"/>
  <p:tag name="ORIGWIDTH" val="7"/>
  <p:tag name="PICTUREFILESIZE" val="1468"/>
</p:tagLst>
</file>

<file path=ppt/tags/tag141.xml><?xml version="1.0" encoding="utf-8"?>
<p:tagLst xmlns:a="http://schemas.openxmlformats.org/drawingml/2006/main" xmlns:r="http://schemas.openxmlformats.org/officeDocument/2006/relationships" xmlns:p="http://schemas.openxmlformats.org/presentationml/2006/main">
  <p:tag name="TEXPOINT" val="template"/>
  <p:tag name="SOURCE" val="TPT1  equation a_l  template TPT1  env TPENV1  fore 0  back 16777215  eqnno 136"/>
  <p:tag name="FILENAME" val="TP_tmp"/>
  <p:tag name="ORIGWIDTH" val="10"/>
  <p:tag name="PICTUREFILESIZE" val="1468"/>
</p:tagLst>
</file>

<file path=ppt/tags/tag142.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_l}  template TPT1  env TPENV1  fore 0  back 16777215  eqnno 128"/>
  <p:tag name="FILENAME" val="TP_tmp"/>
  <p:tag name="ORIGWIDTH" val="26"/>
  <p:tag name="PICTUREFILESIZE" val="2160"/>
</p:tagLst>
</file>

<file path=ppt/tags/tag143.xml><?xml version="1.0" encoding="utf-8"?>
<p:tagLst xmlns:a="http://schemas.openxmlformats.org/drawingml/2006/main" xmlns:r="http://schemas.openxmlformats.org/officeDocument/2006/relationships" xmlns:p="http://schemas.openxmlformats.org/presentationml/2006/main">
  <p:tag name="TEXPOINT" val="template"/>
  <p:tag name="SOURCE" val="TPT1  equation (\bar{v},\bar{a})  template TPT1  env TPENV1  fore 0  back 16777215  eqnno 129"/>
  <p:tag name="FILENAME" val="TP_tmp"/>
  <p:tag name="ORIGWIDTH" val="24"/>
  <p:tag name="PICTUREFILESIZE" val="3160"/>
</p:tagLst>
</file>

<file path=ppt/tags/tag144.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mathcal{T}  template TPT1  env TPENV1  fore 0  back 16777215  eqnno 127"/>
  <p:tag name="FILENAME" val="TP_tmp"/>
  <p:tag name="ORIGWIDTH" val="17"/>
  <p:tag name="PICTUREFILESIZE" val="1468"/>
</p:tagLst>
</file>

<file path=ppt/tags/tag145.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4"/>
  <p:tag name="FILENAME" val="TP_tmp"/>
  <p:tag name="ORIGWIDTH" val="11"/>
  <p:tag name="PICTUREFILESIZE" val="968"/>
</p:tagLst>
</file>

<file path=ppt/tags/tag146.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_i}  template TPT1  env TPENV1  fore 0  back 16777215  eqnno 137"/>
  <p:tag name="FILENAME" val="TP_tmp"/>
  <p:tag name="ORIGWIDTH" val="27"/>
  <p:tag name="PICTUREFILESIZE" val="2160"/>
</p:tagLst>
</file>

<file path=ppt/tags/tag147.xml><?xml version="1.0" encoding="utf-8"?>
<p:tagLst xmlns:a="http://schemas.openxmlformats.org/drawingml/2006/main" xmlns:r="http://schemas.openxmlformats.org/officeDocument/2006/relationships" xmlns:p="http://schemas.openxmlformats.org/presentationml/2006/main">
  <p:tag name="TEXPOINT" val="template"/>
  <p:tag name="SOURCE" val="TPT1  equation v,a_0,\dots,a_i  template TPT1  env TPENV1  fore 0  back 16777215  eqnno 138"/>
  <p:tag name="FILENAME" val="TP_tmp"/>
  <p:tag name="ORIGWIDTH" val="52"/>
  <p:tag name="PICTUREFILESIZE" val="3140"/>
</p:tagLst>
</file>

<file path=ppt/tags/tag148.xml><?xml version="1.0" encoding="utf-8"?>
<p:tagLst xmlns:a="http://schemas.openxmlformats.org/drawingml/2006/main" xmlns:r="http://schemas.openxmlformats.org/officeDocument/2006/relationships" xmlns:p="http://schemas.openxmlformats.org/presentationml/2006/main">
  <p:tag name="TEXPOINT" val="template"/>
  <p:tag name="SOURCE" val="TPT1  equation i = 0  template TPT1  env TPENV1  fore 0  back 16777215  eqnno 139"/>
  <p:tag name="FILENAME" val="TP_tmp"/>
  <p:tag name="ORIGWIDTH" val="25"/>
  <p:tag name="PICTUREFILESIZE" val="1564"/>
</p:tagLst>
</file>

<file path=ppt/tags/tag149.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  template TPT1  env TPENV1  fore 0  back 16777215  eqnno 140"/>
  <p:tag name="FILENAME" val="TP_tmp"/>
  <p:tag name="ORIGWIDTH" val="24"/>
  <p:tag name="PICTUREFILESIZE" val="1660"/>
</p:tagLst>
</file>

<file path=ppt/tags/tag15.xml><?xml version="1.0" encoding="utf-8"?>
<p:tagLst xmlns:a="http://schemas.openxmlformats.org/drawingml/2006/main" xmlns:r="http://schemas.openxmlformats.org/officeDocument/2006/relationships" xmlns:p="http://schemas.openxmlformats.org/presentationml/2006/main">
  <p:tag name="TEXPOINT" val="template"/>
  <p:tag name="SOURCE" val="TPT1  equation O(\log n \log \log n)  template TPT1  env TPENV1  fore 0  back 16777215  eqnno 16"/>
  <p:tag name="FILENAME" val="TP_tmp"/>
  <p:tag name="ORIGWIDTH" val="74"/>
  <p:tag name="PICTUREFILESIZE" val="4236"/>
</p:tagLst>
</file>

<file path=ppt/tags/tag150.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_i}  template TPT1  env TPENV1  fore 0  back 16777215  eqnno 137"/>
  <p:tag name="FILENAME" val="TP_tmp"/>
  <p:tag name="ORIGWIDTH" val="27"/>
  <p:tag name="PICTUREFILESIZE" val="2160"/>
</p:tagLst>
</file>

<file path=ppt/tags/tag151.xml><?xml version="1.0" encoding="utf-8"?>
<p:tagLst xmlns:a="http://schemas.openxmlformats.org/drawingml/2006/main" xmlns:r="http://schemas.openxmlformats.org/officeDocument/2006/relationships" xmlns:p="http://schemas.openxmlformats.org/presentationml/2006/main">
  <p:tag name="TEXPOINT" val="template"/>
  <p:tag name="SOURCE" val="TPT1  equation a_i  template TPT1  env TPENV1  fore 0  back 16777215  eqnno 141"/>
  <p:tag name="FILENAME" val="TP_tmp"/>
  <p:tag name="ORIGWIDTH" val="10"/>
  <p:tag name="PICTUREFILESIZE" val="1468"/>
</p:tagLst>
</file>

<file path=ppt/tags/tag15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mathcal{T}  template TPT1  env TPENV1  fore 0  back 16777215  eqnno 127"/>
  <p:tag name="FILENAME" val="TP_tmp"/>
  <p:tag name="ORIGWIDTH" val="17"/>
  <p:tag name="PICTUREFILESIZE" val="1468"/>
</p:tagLst>
</file>

<file path=ppt/tags/tag15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4"/>
  <p:tag name="FILENAME" val="TP_tmp"/>
  <p:tag name="ORIGWIDTH" val="11"/>
  <p:tag name="PICTUREFILESIZE" val="968"/>
</p:tagLst>
</file>

<file path=ppt/tags/tag154.xml><?xml version="1.0" encoding="utf-8"?>
<p:tagLst xmlns:a="http://schemas.openxmlformats.org/drawingml/2006/main" xmlns:r="http://schemas.openxmlformats.org/officeDocument/2006/relationships" xmlns:p="http://schemas.openxmlformats.org/presentationml/2006/main">
  <p:tag name="TEXPOINT" val="template"/>
  <p:tag name="SOURCE" val="TPT1  equation l + 1 = O(\log N)  template TPT1  env TPENV1  fore 0  back 16777215  eqnno 142"/>
  <p:tag name="FILENAME" val="TP_tmp"/>
  <p:tag name="ORIGWIDTH" val="74"/>
  <p:tag name="PICTUREFILESIZE" val="3948"/>
</p:tagLst>
</file>

<file path=ppt/tags/tag155.xml><?xml version="1.0" encoding="utf-8"?>
<p:tagLst xmlns:a="http://schemas.openxmlformats.org/drawingml/2006/main" xmlns:r="http://schemas.openxmlformats.org/officeDocument/2006/relationships" xmlns:p="http://schemas.openxmlformats.org/presentationml/2006/main">
  <p:tag name="TEXPOINT" val="template"/>
  <p:tag name="SOURCE" val="TPT1  equation O(\log N)  template TPT1  env TPENV1  fore 0  back 16777215  eqnno 143"/>
  <p:tag name="FILENAME" val="TP_tmp"/>
  <p:tag name="ORIGWIDTH" val="40"/>
  <p:tag name="PICTUREFILESIZE" val="2756"/>
</p:tagLst>
</file>

<file path=ppt/tags/tag156.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Rot_H  template TPT1  env TPENV1  fore 0  back 16777215  eqnno 144"/>
  <p:tag name="FILENAME" val="TP_tmp"/>
  <p:tag name="ORIGWIDTH" val="52"/>
  <p:tag name="PICTUREFILESIZE" val="2948"/>
</p:tagLst>
</file>

<file path=ppt/tags/tag157.xml><?xml version="1.0" encoding="utf-8"?>
<p:tagLst xmlns:a="http://schemas.openxmlformats.org/drawingml/2006/main" xmlns:r="http://schemas.openxmlformats.org/officeDocument/2006/relationships" xmlns:p="http://schemas.openxmlformats.org/presentationml/2006/main">
  <p:tag name="TEXPOINT" val="template"/>
  <p:tag name="SOURCE" val="TPT1  equation O(\log N)  template TPT1  env TPENV1  fore 0  back 16777215  eqnno 143"/>
  <p:tag name="FILENAME" val="TP_tmp"/>
  <p:tag name="ORIGWIDTH" val="40"/>
  <p:tag name="PICTUREFILESIZE" val="2756"/>
</p:tagLst>
</file>

<file path=ppt/tags/tag158.xml><?xml version="1.0" encoding="utf-8"?>
<p:tagLst xmlns:a="http://schemas.openxmlformats.org/drawingml/2006/main" xmlns:r="http://schemas.openxmlformats.org/officeDocument/2006/relationships" xmlns:p="http://schemas.openxmlformats.org/presentationml/2006/main">
  <p:tag name="TEXPOINT" val="template"/>
  <p:tag name="SOURCE" val="TPT1  equation v,a_0,\dots,a_l  template TPT1  env TPENV1  fore 0  back 16777215  eqnno 145"/>
  <p:tag name="FILENAME" val="TP_tmp"/>
  <p:tag name="ORIGWIDTH" val="52"/>
  <p:tag name="PICTUREFILESIZE" val="3140"/>
</p:tagLst>
</file>

<file path=ppt/tags/tag159.xml><?xml version="1.0" encoding="utf-8"?>
<p:tagLst xmlns:a="http://schemas.openxmlformats.org/drawingml/2006/main" xmlns:r="http://schemas.openxmlformats.org/officeDocument/2006/relationships" xmlns:p="http://schemas.openxmlformats.org/presentationml/2006/main">
  <p:tag name="TEXPOINT" val="template"/>
  <p:tag name="SOURCE" val="TPT1  equation O(\log N)  template TPT1  env TPENV1  fore 0  back 16777215  eqnno 143"/>
  <p:tag name="FILENAME" val="TP_tmp"/>
  <p:tag name="ORIGWIDTH" val="40"/>
  <p:tag name="PICTUREFILESIZE" val="2756"/>
</p:tagLst>
</file>

<file path=ppt/tags/tag16.xml><?xml version="1.0" encoding="utf-8"?>
<p:tagLst xmlns:a="http://schemas.openxmlformats.org/drawingml/2006/main" xmlns:r="http://schemas.openxmlformats.org/officeDocument/2006/relationships" xmlns:p="http://schemas.openxmlformats.org/presentationml/2006/main">
  <p:tag name="TEXPOINT" val="template"/>
  <p:tag name="SOURCE" val="TPT1  equation s  template TPT1  env TPENV1  fore 0  back 16777215  eqnno 17"/>
  <p:tag name="FILENAME" val="TP_tmp"/>
  <p:tag name="ORIGWIDTH" val="6"/>
  <p:tag name="PICTUREFILESIZE" val="968"/>
</p:tagLst>
</file>

<file path=ppt/tags/tag160.xml><?xml version="1.0" encoding="utf-8"?>
<p:tagLst xmlns:a="http://schemas.openxmlformats.org/drawingml/2006/main" xmlns:r="http://schemas.openxmlformats.org/officeDocument/2006/relationships" xmlns:p="http://schemas.openxmlformats.org/presentationml/2006/main">
  <p:tag name="TEXPOINT" val="template"/>
  <p:tag name="SOURCE" val="TPT1  equation \in  template TPT1  env TPENV1  fore 0  back 16777215  eqnno 146"/>
  <p:tag name="FILENAME" val="TP_tmp"/>
  <p:tag name="ORIGWIDTH" val="8"/>
  <p:tag name="PICTUREFILESIZE" val="968"/>
</p:tagLst>
</file>

<file path=ppt/tags/tag161.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con}  template TPT1  env TPENV1  fore 0  back 16777215  eqnno 147"/>
  <p:tag name="FILENAME" val="TP_tmp"/>
  <p:tag name="ORIGWIDTH" val="23"/>
  <p:tag name="PICTUREFILESIZE" val="1660"/>
</p:tagLst>
</file>

<file path=ppt/tags/tag162.xml><?xml version="1.0" encoding="utf-8"?>
<p:tagLst xmlns:a="http://schemas.openxmlformats.org/drawingml/2006/main" xmlns:r="http://schemas.openxmlformats.org/officeDocument/2006/relationships" xmlns:p="http://schemas.openxmlformats.org/presentationml/2006/main">
  <p:tag name="TEXPOINT" val="template"/>
  <p:tag name="SOURCE" val="TPT1  equation (G,s,t)  template TPT1  env TPENV1  fore 0  back 16777215  eqnno 148"/>
  <p:tag name="FILENAME" val="TP_tmp"/>
  <p:tag name="ORIGWIDTH" val="34"/>
  <p:tag name="PICTUREFILESIZE" val="2352"/>
</p:tagLst>
</file>

<file path=ppt/tags/tag16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4"/>
  <p:tag name="FILENAME" val="TP_tmp"/>
  <p:tag name="ORIGWIDTH" val="11"/>
  <p:tag name="PICTUREFILESIZE" val="968"/>
</p:tagLst>
</file>

<file path=ppt/tags/tag164.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4"/>
  <p:tag name="FILENAME" val="TP_tmp"/>
  <p:tag name="ORIGWIDTH" val="11"/>
  <p:tag name="PICTUREFILESIZE" val="968"/>
</p:tagLst>
</file>

<file path=ppt/tags/tag165.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166.xml><?xml version="1.0" encoding="utf-8"?>
<p:tagLst xmlns:a="http://schemas.openxmlformats.org/drawingml/2006/main" xmlns:r="http://schemas.openxmlformats.org/officeDocument/2006/relationships" xmlns:p="http://schemas.openxmlformats.org/presentationml/2006/main">
  <p:tag name="TEXPOINT" val="template"/>
  <p:tag name="SOURCE" val="TPT1  equation ((D_e)^{16},D_e,1/2)  template TPT1  env TPENV1  fore 0  back 16777215  eqnno 205"/>
  <p:tag name="FILENAME" val="TP_tmp"/>
  <p:tag name="ORIGWIDTH" val="74"/>
  <p:tag name="PICTUREFILESIZE" val="6352"/>
</p:tagLst>
</file>

<file path=ppt/tags/tag167.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168.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169.xml><?xml version="1.0" encoding="utf-8"?>
<p:tagLst xmlns:a="http://schemas.openxmlformats.org/drawingml/2006/main" xmlns:r="http://schemas.openxmlformats.org/officeDocument/2006/relationships" xmlns:p="http://schemas.openxmlformats.org/presentationml/2006/main">
  <p:tag name="TEXPOINT" val="template"/>
  <p:tag name="SOURCE" val="TPT1  equation D_e^{16}  template TPT1  env TPENV1  fore 0  back 16777215  eqnno 150"/>
  <p:tag name="FILENAME" val="TP_tmp"/>
  <p:tag name="ORIGWIDTH" val="18"/>
  <p:tag name="PICTUREFILESIZE" val="2064"/>
</p:tagLst>
</file>

<file path=ppt/tags/tag17.xml><?xml version="1.0" encoding="utf-8"?>
<p:tagLst xmlns:a="http://schemas.openxmlformats.org/drawingml/2006/main" xmlns:r="http://schemas.openxmlformats.org/officeDocument/2006/relationships" xmlns:p="http://schemas.openxmlformats.org/presentationml/2006/main">
  <p:tag name="TEXPOINT" val="template"/>
  <p:tag name="SOURCE" val="TPT1  equation s  template TPT1  env TPENV1  fore 0  back 16777215  eqnno 18"/>
  <p:tag name="FILENAME" val="TP_tmp"/>
  <p:tag name="ORIGWIDTH" val="6"/>
  <p:tag name="PICTUREFILESIZE" val="968"/>
</p:tagLst>
</file>

<file path=ppt/tags/tag170.xml><?xml version="1.0" encoding="utf-8"?>
<p:tagLst xmlns:a="http://schemas.openxmlformats.org/drawingml/2006/main" xmlns:r="http://schemas.openxmlformats.org/officeDocument/2006/relationships" xmlns:p="http://schemas.openxmlformats.org/presentationml/2006/main">
  <p:tag name="TEXPOINT" val="template"/>
  <p:tag name="SOURCE" val="TPT1  equation (v,w)  template TPT1  env TPENV1  fore 0  back 16777215  eqnno 151"/>
  <p:tag name="FILENAME" val="TP_tmp"/>
  <p:tag name="ORIGWIDTH" val="26"/>
  <p:tag name="PICTUREFILESIZE" val="2160"/>
</p:tagLst>
</file>

<file path=ppt/tags/tag171.xml><?xml version="1.0" encoding="utf-8"?>
<p:tagLst xmlns:a="http://schemas.openxmlformats.org/drawingml/2006/main" xmlns:r="http://schemas.openxmlformats.org/officeDocument/2006/relationships" xmlns:p="http://schemas.openxmlformats.org/presentationml/2006/main">
  <p:tag name="TEXPOINT" val="template"/>
  <p:tag name="SOURCE" val="TPT1  equation (w,v)  template TPT1  env TPENV1  fore 0  back 16777215  eqnno 152"/>
  <p:tag name="FILENAME" val="TP_tmp"/>
  <p:tag name="ORIGWIDTH" val="26"/>
  <p:tag name="PICTUREFILESIZE" val="2160"/>
</p:tagLst>
</file>

<file path=ppt/tags/tag172.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173.xml><?xml version="1.0" encoding="utf-8"?>
<p:tagLst xmlns:a="http://schemas.openxmlformats.org/drawingml/2006/main" xmlns:r="http://schemas.openxmlformats.org/officeDocument/2006/relationships" xmlns:p="http://schemas.openxmlformats.org/presentationml/2006/main">
  <p:tag name="TEXPOINT" val="template"/>
  <p:tag name="SOURCE" val="TPT1  equation D_e^{16}  template TPT1  env TPENV1  fore 0  back 16777215  eqnno 150"/>
  <p:tag name="FILENAME" val="TP_tmp"/>
  <p:tag name="ORIGWIDTH" val="18"/>
  <p:tag name="PICTUREFILESIZE" val="2064"/>
</p:tagLst>
</file>

<file path=ppt/tags/tag174.xml><?xml version="1.0" encoding="utf-8"?>
<p:tagLst xmlns:a="http://schemas.openxmlformats.org/drawingml/2006/main" xmlns:r="http://schemas.openxmlformats.org/officeDocument/2006/relationships" xmlns:p="http://schemas.openxmlformats.org/presentationml/2006/main">
  <p:tag name="TEXPOINT" val="template"/>
  <p:tag name="SOURCE" val="TPT1  equation S \subseteq [N]  template TPT1  env TPENV1  fore 0  back 16777215  eqnno 153"/>
  <p:tag name="FILENAME" val="TP_tmp"/>
  <p:tag name="ORIGWIDTH" val="36"/>
  <p:tag name="PICTUREFILESIZE" val="2968"/>
</p:tagLst>
</file>

<file path=ppt/tags/tag175.xml><?xml version="1.0" encoding="utf-8"?>
<p:tagLst xmlns:a="http://schemas.openxmlformats.org/drawingml/2006/main" xmlns:r="http://schemas.openxmlformats.org/officeDocument/2006/relationships" xmlns:p="http://schemas.openxmlformats.org/presentationml/2006/main">
  <p:tag name="TEXPOINT" val="template"/>
  <p:tag name="SOURCE" val="TPT1  equation S \times [N]  template TPT1  env TPENV1  fore 0  back 16777215  eqnno 154"/>
  <p:tag name="FILENAME" val="TP_tmp"/>
  <p:tag name="ORIGWIDTH" val="34"/>
  <p:tag name="PICTUREFILESIZE" val="2968"/>
</p:tagLst>
</file>

<file path=ppt/tags/tag176.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177.xml><?xml version="1.0" encoding="utf-8"?>
<p:tagLst xmlns:a="http://schemas.openxmlformats.org/drawingml/2006/main" xmlns:r="http://schemas.openxmlformats.org/officeDocument/2006/relationships" xmlns:p="http://schemas.openxmlformats.org/presentationml/2006/main">
  <p:tag name="TEXPOINT" val="template"/>
  <p:tag name="SOURCE" val="TPT1  equation v \in [N]  template TPT1  env TPENV1  fore 0  back 16777215  eqnno 155"/>
  <p:tag name="FILENAME" val="TP_tmp"/>
  <p:tag name="ORIGWIDTH" val="34"/>
  <p:tag name="PICTUREFILESIZE" val="2968"/>
</p:tagLst>
</file>

<file path=ppt/tags/tag178.xml><?xml version="1.0" encoding="utf-8"?>
<p:tagLst xmlns:a="http://schemas.openxmlformats.org/drawingml/2006/main" xmlns:r="http://schemas.openxmlformats.org/officeDocument/2006/relationships" xmlns:p="http://schemas.openxmlformats.org/presentationml/2006/main">
  <p:tag name="TEXPOINT" val="template"/>
  <p:tag name="SOURCE" val="TPT1  equation \{v\} \times [N]  template TPT1  env TPENV1  fore 0  back 16777215  eqnno 156"/>
  <p:tag name="FILENAME" val="TP_tmp"/>
  <p:tag name="ORIGWIDTH" val="43"/>
  <p:tag name="PICTUREFILESIZE" val="3564"/>
</p:tagLst>
</file>

<file path=ppt/tags/tag179.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18.xml><?xml version="1.0" encoding="utf-8"?>
<p:tagLst xmlns:a="http://schemas.openxmlformats.org/drawingml/2006/main" xmlns:r="http://schemas.openxmlformats.org/officeDocument/2006/relationships" xmlns:p="http://schemas.openxmlformats.org/presentationml/2006/main">
  <p:tag name="TEXPOINT" val="template"/>
  <p:tag name="SOURCE" val="TPT1  equation t  template TPT1  env TPENV1  fore 0  back 16777215  eqnno 19"/>
  <p:tag name="FILENAME" val="TP_tmp"/>
  <p:tag name="ORIGWIDTH" val="7"/>
  <p:tag name="PICTUREFILESIZE" val="968"/>
</p:tagLst>
</file>

<file path=ppt/tags/tag180.xml><?xml version="1.0" encoding="utf-8"?>
<p:tagLst xmlns:a="http://schemas.openxmlformats.org/drawingml/2006/main" xmlns:r="http://schemas.openxmlformats.org/officeDocument/2006/relationships" xmlns:p="http://schemas.openxmlformats.org/presentationml/2006/main">
  <p:tag name="TEXPOINT" val="template"/>
  <p:tag name="SOURCE" val="TPT1  equation \{v\} \times [N]  template TPT1  env TPENV1  fore 0  back 16777215  eqnno 156"/>
  <p:tag name="FILENAME" val="TP_tmp"/>
  <p:tag name="ORIGWIDTH" val="43"/>
  <p:tag name="PICTUREFILESIZE" val="3564"/>
</p:tagLst>
</file>

<file path=ppt/tags/tag181.xml><?xml version="1.0" encoding="utf-8"?>
<p:tagLst xmlns:a="http://schemas.openxmlformats.org/drawingml/2006/main" xmlns:r="http://schemas.openxmlformats.org/officeDocument/2006/relationships" xmlns:p="http://schemas.openxmlformats.org/presentationml/2006/main">
  <p:tag name="TEXPOINT" val="template"/>
  <p:tag name="SOURCE" val="TPT1  equation \{w\} \times [N]  template TPT1  env TPENV1  fore 0  back 16777215  eqnno 157"/>
  <p:tag name="FILENAME" val="TP_tmp"/>
  <p:tag name="ORIGWIDTH" val="45"/>
  <p:tag name="PICTUREFILESIZE" val="3564"/>
</p:tagLst>
</file>

<file path=ppt/tags/tag18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con}  template TPT1  env TPENV1  fore 0  back 16777215  eqnno 147"/>
  <p:tag name="FILENAME" val="TP_tmp"/>
  <p:tag name="ORIGWIDTH" val="23"/>
  <p:tag name="PICTUREFILESIZE" val="1660"/>
</p:tagLst>
</file>

<file path=ppt/tags/tag183.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184.xml><?xml version="1.0" encoding="utf-8"?>
<p:tagLst xmlns:a="http://schemas.openxmlformats.org/drawingml/2006/main" xmlns:r="http://schemas.openxmlformats.org/officeDocument/2006/relationships" xmlns:p="http://schemas.openxmlformats.org/presentationml/2006/main">
  <p:tag name="TEXPOINT" val="template"/>
  <p:tag name="SOURCE" val="TPT1  equation G_{exp} = \mathcal{T}(G_{reg},H)  template TPT1  env TPENV1  fore 0  back 16777215  eqnno 158"/>
  <p:tag name="FILENAME" val="TP_tmp"/>
  <p:tag name="ORIGWIDTH" val="85"/>
  <p:tag name="PICTUREFILESIZE" val="5448"/>
</p:tagLst>
</file>

<file path=ppt/tags/tag185.xml><?xml version="1.0" encoding="utf-8"?>
<p:tagLst xmlns:a="http://schemas.openxmlformats.org/drawingml/2006/main" xmlns:r="http://schemas.openxmlformats.org/officeDocument/2006/relationships" xmlns:p="http://schemas.openxmlformats.org/presentationml/2006/main">
  <p:tag name="TEXPOINT" val="template"/>
  <p:tag name="SOURCE" val="TPT1  equation l = O(\log N)  template TPT1  env TPENV1  fore 0  back 16777215  eqnno 159"/>
  <p:tag name="FILENAME" val="TP_tmp"/>
  <p:tag name="ORIGWIDTH" val="57"/>
  <p:tag name="PICTUREFILESIZE" val="3756"/>
</p:tagLst>
</file>

<file path=ppt/tags/tag186.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124"/>
  <p:tag name="FILENAME" val="TP_tmp"/>
  <p:tag name="ORIGWIDTH" val="11"/>
  <p:tag name="PICTUREFILESIZE" val="968"/>
</p:tagLst>
</file>

<file path=ppt/tags/tag187.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exp}  template TPT1  env TPENV1  fore 0  back 16777215  eqnno 52"/>
  <p:tag name="FILENAME" val="TP_tmp"/>
  <p:tag name="ORIGWIDTH" val="23"/>
  <p:tag name="PICTUREFILESIZE" val="1660"/>
</p:tagLst>
</file>

<file path=ppt/tags/tag188.xml><?xml version="1.0" encoding="utf-8"?>
<p:tagLst xmlns:a="http://schemas.openxmlformats.org/drawingml/2006/main" xmlns:r="http://schemas.openxmlformats.org/officeDocument/2006/relationships" xmlns:p="http://schemas.openxmlformats.org/presentationml/2006/main">
  <p:tag name="TEXPOINT" val="template"/>
  <p:tag name="SOURCE" val="TPT1  equation G_{exp}  template TPT1  env TPENV1  fore 0  back 16777215  eqnno 160"/>
  <p:tag name="FILENAME" val="TP_tmp"/>
  <p:tag name="ORIGWIDTH" val="22"/>
  <p:tag name="PICTUREFILESIZE" val="1660"/>
</p:tagLst>
</file>

<file path=ppt/tags/tag189.xml><?xml version="1.0" encoding="utf-8"?>
<p:tagLst xmlns:a="http://schemas.openxmlformats.org/drawingml/2006/main" xmlns:r="http://schemas.openxmlformats.org/officeDocument/2006/relationships" xmlns:p="http://schemas.openxmlformats.org/presentationml/2006/main">
  <p:tag name="TEXPOINT" val="template"/>
  <p:tag name="SOURCE" val="TPT1  equation s' = (s,1^{l+1})  template TPT1  env TPENV1  fore 0  back 16777215  eqnno 161"/>
  <p:tag name="FILENAME" val="TP_tmp"/>
  <p:tag name="ORIGWIDTH" val="57"/>
  <p:tag name="PICTUREFILESIZE" val="4756"/>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u,v)  template TPT1  env TPENV1  fore 0  back 16777215  eqnno 20"/>
  <p:tag name="FILENAME" val="TP_tmp"/>
  <p:tag name="ORIGWIDTH" val="24"/>
  <p:tag name="PICTUREFILESIZE" val="2160"/>
</p:tagLst>
</file>

<file path=ppt/tags/tag190.xml><?xml version="1.0" encoding="utf-8"?>
<p:tagLst xmlns:a="http://schemas.openxmlformats.org/drawingml/2006/main" xmlns:r="http://schemas.openxmlformats.org/officeDocument/2006/relationships" xmlns:p="http://schemas.openxmlformats.org/presentationml/2006/main">
  <p:tag name="TEXPOINT" val="template"/>
  <p:tag name="SOURCE" val="TPT1  equation t' = (t,1^{l+1})  template TPT1  env TPENV1  fore 0  back 16777215  eqnno 162"/>
  <p:tag name="FILENAME" val="TP_tmp"/>
  <p:tag name="ORIGWIDTH" val="56"/>
  <p:tag name="PICTUREFILESIZE" val="4756"/>
</p:tagLst>
</file>

<file path=ppt/tags/tag191.xml><?xml version="1.0" encoding="utf-8"?>
<p:tagLst xmlns:a="http://schemas.openxmlformats.org/drawingml/2006/main" xmlns:r="http://schemas.openxmlformats.org/officeDocument/2006/relationships" xmlns:p="http://schemas.openxmlformats.org/presentationml/2006/main">
  <p:tag name="TEXPOINT" val="template"/>
  <p:tag name="SOURCE" val="TPT1  equation s \in S  template TPT1  env TPENV1  fore 0  back 16777215  eqnno 163"/>
  <p:tag name="FILENAME" val="TP_tmp"/>
  <p:tag name="ORIGWIDTH" val="25"/>
  <p:tag name="PICTUREFILESIZE" val="1968"/>
</p:tagLst>
</file>

<file path=ppt/tags/tag192.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193.xml><?xml version="1.0" encoding="utf-8"?>
<p:tagLst xmlns:a="http://schemas.openxmlformats.org/drawingml/2006/main" xmlns:r="http://schemas.openxmlformats.org/officeDocument/2006/relationships" xmlns:p="http://schemas.openxmlformats.org/presentationml/2006/main">
  <p:tag name="TEXPOINT" val="template"/>
  <p:tag name="SOURCE" val="TPT1  equation S \times [N]  template TPT1  env TPENV1  fore 0  back 16777215  eqnno 154"/>
  <p:tag name="FILENAME" val="TP_tmp"/>
  <p:tag name="ORIGWIDTH" val="34"/>
  <p:tag name="PICTUREFILESIZE" val="2968"/>
</p:tagLst>
</file>

<file path=ppt/tags/tag194.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_{S\times[N]}  template TPT1  env TPENV1  fore 0  back 16777215  eqnno 164"/>
  <p:tag name="FILENAME" val="TP_tmp"/>
  <p:tag name="ORIGWIDTH" val="47"/>
  <p:tag name="PICTUREFILESIZE" val="4660"/>
</p:tagLst>
</file>

<file path=ppt/tags/tag195.xml><?xml version="1.0" encoding="utf-8"?>
<p:tagLst xmlns:a="http://schemas.openxmlformats.org/drawingml/2006/main" xmlns:r="http://schemas.openxmlformats.org/officeDocument/2006/relationships" xmlns:p="http://schemas.openxmlformats.org/presentationml/2006/main">
  <p:tag name="TEXPOINT" val="template"/>
  <p:tag name="SOURCE" val="TPT1  equation S\times[N]\times([D^{16}])^l  template TPT1  env TPENV1  fore 0  back 16777215  eqnno 165"/>
  <p:tag name="FILENAME" val="TP_tmp"/>
  <p:tag name="ORIGWIDTH" val="80"/>
  <p:tag name="PICTUREFILESIZE" val="6256"/>
</p:tagLst>
</file>

<file path=ppt/tags/tag196.xml><?xml version="1.0" encoding="utf-8"?>
<p:tagLst xmlns:a="http://schemas.openxmlformats.org/drawingml/2006/main" xmlns:r="http://schemas.openxmlformats.org/officeDocument/2006/relationships" xmlns:p="http://schemas.openxmlformats.org/presentationml/2006/main">
  <p:tag name="TEXPOINT" val="template"/>
  <p:tag name="SOURCE" val="TPT1  equation G_{exp}  template TPT1  env TPENV1  fore 0  back 16777215  eqnno 160"/>
  <p:tag name="FILENAME" val="TP_tmp"/>
  <p:tag name="ORIGWIDTH" val="22"/>
  <p:tag name="PICTUREFILESIZE" val="1660"/>
</p:tagLst>
</file>

<file path=ppt/tags/tag197.xml><?xml version="1.0" encoding="utf-8"?>
<p:tagLst xmlns:a="http://schemas.openxmlformats.org/drawingml/2006/main" xmlns:r="http://schemas.openxmlformats.org/officeDocument/2006/relationships" xmlns:p="http://schemas.openxmlformats.org/presentationml/2006/main">
  <p:tag name="TEXPOINT" val="template"/>
  <p:tag name="SOURCE" val="TPT1  equation G_{exp}  template TPT1  env TPENV1  fore 0  back 16777215  eqnno 160"/>
  <p:tag name="FILENAME" val="TP_tmp"/>
  <p:tag name="ORIGWIDTH" val="22"/>
  <p:tag name="PICTUREFILESIZE" val="1660"/>
</p:tagLst>
</file>

<file path=ppt/tags/tag198.xml><?xml version="1.0" encoding="utf-8"?>
<p:tagLst xmlns:a="http://schemas.openxmlformats.org/drawingml/2006/main" xmlns:r="http://schemas.openxmlformats.org/officeDocument/2006/relationships" xmlns:p="http://schemas.openxmlformats.org/presentationml/2006/main">
  <p:tag name="TEXPOINT" val="template"/>
  <p:tag name="SOURCE" val="TPT1  equation G_{exp}|_{S\times[N]\times([D^{16}])^l}  template TPT1  env TPENV1  fore 0  back 16777215  eqnno 166"/>
  <p:tag name="FILENAME" val="TP_tmp"/>
  <p:tag name="ORIGWIDTH" val="82"/>
  <p:tag name="PICTUREFILESIZE" val="7948"/>
</p:tagLst>
</file>

<file path=ppt/tags/tag199.xml><?xml version="1.0" encoding="utf-8"?>
<p:tagLst xmlns:a="http://schemas.openxmlformats.org/drawingml/2006/main" xmlns:r="http://schemas.openxmlformats.org/officeDocument/2006/relationships" xmlns:p="http://schemas.openxmlformats.org/presentationml/2006/main">
  <p:tag name="TEXPOINT" val="template"/>
  <p:tag name="SOURCE" val="TPT1  equation D^{16}  template TPT1  env TPENV1  fore 0  back 16777215  eqnno 167"/>
  <p:tag name="FILENAME" val="TP_tmp"/>
  <p:tag name="ORIGWIDTH" val="18"/>
  <p:tag name="PICTUREFILESIZE" val="1564"/>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u  template TPT1  env TPENV1  fore 0  back 16777215  eqnno 21"/>
  <p:tag name="FILENAME" val="TP_tmp"/>
  <p:tag name="ORIGWIDTH" val="9"/>
  <p:tag name="PICTUREFILESIZE" val="968"/>
</p:tagLst>
</file>

<file path=ppt/tags/tag200.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_{exp}|_{S\times[N]\times([D^{16}])^l}) \leq 1/2  template TPT1  env TPENV1  fore 0  back 16777215  eqnno 168"/>
  <p:tag name="FILENAME" val="TP_tmp"/>
  <p:tag name="ORIGWIDTH" val="124"/>
  <p:tag name="PICTUREFILESIZE" val="11448"/>
</p:tagLst>
</file>

<file path=ppt/tags/tag201.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con}  template TPT1  env TPENV1  fore 0  back 16777215  eqnno 147"/>
  <p:tag name="FILENAME" val="TP_tmp"/>
  <p:tag name="ORIGWIDTH" val="23"/>
  <p:tag name="PICTUREFILESIZE" val="1660"/>
</p:tagLst>
</file>

<file path=ppt/tags/tag20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con}  template TPT1  env TPENV1  fore 0  back 16777215  eqnno 147"/>
  <p:tag name="FILENAME" val="TP_tmp"/>
  <p:tag name="ORIGWIDTH" val="23"/>
  <p:tag name="PICTUREFILESIZE" val="1660"/>
</p:tagLst>
</file>

<file path=ppt/tags/tag203.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204.xml><?xml version="1.0" encoding="utf-8"?>
<p:tagLst xmlns:a="http://schemas.openxmlformats.org/drawingml/2006/main" xmlns:r="http://schemas.openxmlformats.org/officeDocument/2006/relationships" xmlns:p="http://schemas.openxmlformats.org/presentationml/2006/main">
  <p:tag name="TEXPOINT" val="template"/>
  <p:tag name="SOURCE" val="TPT1  equation G_{exp} = \mathcal{T}(G_{reg},H)  template TPT1  env TPENV1  fore 0  back 16777215  eqnno 158"/>
  <p:tag name="FILENAME" val="TP_tmp"/>
  <p:tag name="ORIGWIDTH" val="85"/>
  <p:tag name="PICTUREFILESIZE" val="5448"/>
</p:tagLst>
</file>

<file path=ppt/tags/tag205.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exp}  template TPT1  env TPENV1  fore 0  back 16777215  eqnno 52"/>
  <p:tag name="FILENAME" val="TP_tmp"/>
  <p:tag name="ORIGWIDTH" val="23"/>
  <p:tag name="PICTUREFILESIZE" val="1660"/>
</p:tagLst>
</file>

<file path=ppt/tags/tag206.xml><?xml version="1.0" encoding="utf-8"?>
<p:tagLst xmlns:a="http://schemas.openxmlformats.org/drawingml/2006/main" xmlns:r="http://schemas.openxmlformats.org/officeDocument/2006/relationships" xmlns:p="http://schemas.openxmlformats.org/presentationml/2006/main">
  <p:tag name="TEXPOINT" val="template"/>
  <p:tag name="SOURCE" val="TPT1  equation \{1,\dots,D\}  template TPT1  env TPENV1  fore 0  back 16777215  eqnno 169"/>
  <p:tag name="FILENAME" val="TP_tmp"/>
  <p:tag name="ORIGWIDTH" val="47"/>
  <p:tag name="PICTUREFILESIZE" val="2948"/>
</p:tagLst>
</file>

<file path=ppt/tags/tag207.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70"/>
  <p:tag name="FILENAME" val="TP_tmp"/>
  <p:tag name="ORIGWIDTH" val="9"/>
  <p:tag name="PICTUREFILESIZE" val="968"/>
</p:tagLst>
</file>

<file path=ppt/tags/tag208.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  template TPT1  env TPENV1  fore 0  back 16777215  eqnno 171"/>
  <p:tag name="FILENAME" val="TP_tmp"/>
  <p:tag name="ORIGWIDTH" val="24"/>
  <p:tag name="PICTUREFILESIZE" val="1660"/>
</p:tagLst>
</file>

<file path=ppt/tags/tag209.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  template TPT1  env TPENV1  fore 0  back 16777215  eqnno 171"/>
  <p:tag name="FILENAME" val="TP_tmp"/>
  <p:tag name="ORIGWIDTH" val="24"/>
  <p:tag name="PICTUREFILESIZE" val="1660"/>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v  template TPT1  env TPENV1  fore 0  back 16777215  eqnno 22"/>
  <p:tag name="FILENAME" val="TP_tmp"/>
  <p:tag name="ORIGWIDTH" val="8"/>
  <p:tag name="PICTUREFILESIZE" val="968"/>
</p:tagLst>
</file>

<file path=ppt/tags/tag210.xml><?xml version="1.0" encoding="utf-8"?>
<p:tagLst xmlns:a="http://schemas.openxmlformats.org/drawingml/2006/main" xmlns:r="http://schemas.openxmlformats.org/officeDocument/2006/relationships" xmlns:p="http://schemas.openxmlformats.org/presentationml/2006/main">
  <p:tag name="TEXPOINT" val="template"/>
  <p:tag name="SOURCE" val="TPT1  equation \pi-consistent  template TPT1  env TPENV1  fore 0  back 16777215  eqnno 172"/>
  <p:tag name="FILENAME" val="TP_tmp"/>
  <p:tag name="ORIGWIDTH" val="67"/>
  <p:tag name="PICTUREFILESIZE" val="2832"/>
</p:tagLst>
</file>

<file path=ppt/tags/tag211.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v,i) = (w,j)  template TPT1  env TPENV1  fore 0  back 16777215  eqnno 173"/>
  <p:tag name="FILENAME" val="TP_tmp"/>
  <p:tag name="ORIGWIDTH" val="82"/>
  <p:tag name="PICTUREFILESIZE" val="4736"/>
</p:tagLst>
</file>

<file path=ppt/tags/tag212.xml><?xml version="1.0" encoding="utf-8"?>
<p:tagLst xmlns:a="http://schemas.openxmlformats.org/drawingml/2006/main" xmlns:r="http://schemas.openxmlformats.org/officeDocument/2006/relationships" xmlns:p="http://schemas.openxmlformats.org/presentationml/2006/main">
  <p:tag name="TEXPOINT" val="template"/>
  <p:tag name="SOURCE" val="TPT1  equation j = \pi(i)  template TPT1  env TPENV1  fore 0  back 16777215  eqnno 174"/>
  <p:tag name="FILENAME" val="TP_tmp"/>
  <p:tag name="ORIGWIDTH" val="37"/>
  <p:tag name="PICTUREFILESIZE" val="3468"/>
</p:tagLst>
</file>

<file path=ppt/tags/tag213.xml><?xml version="1.0" encoding="utf-8"?>
<p:tagLst xmlns:a="http://schemas.openxmlformats.org/drawingml/2006/main" xmlns:r="http://schemas.openxmlformats.org/officeDocument/2006/relationships" xmlns:p="http://schemas.openxmlformats.org/presentationml/2006/main">
  <p:tag name="TEXPOINT" val="template"/>
  <p:tag name="SOURCE" val="TPT1  equation \pi-consistent  template TPT1  env TPENV1  fore 0  back 16777215  eqnno 172"/>
  <p:tag name="FILENAME" val="TP_tmp"/>
  <p:tag name="ORIGWIDTH" val="67"/>
  <p:tag name="PICTUREFILESIZE" val="2832"/>
</p:tagLst>
</file>

<file path=ppt/tags/tag214.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70"/>
  <p:tag name="FILENAME" val="TP_tmp"/>
  <p:tag name="ORIGWIDTH" val="9"/>
  <p:tag name="PICTUREFILESIZE" val="968"/>
</p:tagLst>
</file>

<file path=ppt/tags/tag215.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216.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_l}  template TPT1  env TPENV1  fore 0  back 16777215  eqnno 128"/>
  <p:tag name="FILENAME" val="TP_tmp"/>
  <p:tag name="ORIGWIDTH" val="26"/>
  <p:tag name="PICTUREFILESIZE" val="2160"/>
</p:tagLst>
</file>

<file path=ppt/tags/tag217.xml><?xml version="1.0" encoding="utf-8"?>
<p:tagLst xmlns:a="http://schemas.openxmlformats.org/drawingml/2006/main" xmlns:r="http://schemas.openxmlformats.org/officeDocument/2006/relationships" xmlns:p="http://schemas.openxmlformats.org/presentationml/2006/main">
  <p:tag name="TEXPOINT" val="template"/>
  <p:tag name="SOURCE" val="TPT1  equation (\bar{v},\bar{a})  template TPT1  env TPENV1  fore 0  back 16777215  eqnno 129"/>
  <p:tag name="FILENAME" val="TP_tmp"/>
  <p:tag name="ORIGWIDTH" val="24"/>
  <p:tag name="PICTUREFILESIZE" val="3160"/>
</p:tagLst>
</file>

<file path=ppt/tags/tag218.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mathcal{T}  template TPT1  env TPENV1  fore 0  back 16777215  eqnno 127"/>
  <p:tag name="FILENAME" val="TP_tmp"/>
  <p:tag name="ORIGWIDTH" val="17"/>
  <p:tag name="PICTUREFILESIZE" val="1468"/>
</p:tagLst>
</file>

<file path=ppt/tags/tag219.xml><?xml version="1.0" encoding="utf-8"?>
<p:tagLst xmlns:a="http://schemas.openxmlformats.org/drawingml/2006/main" xmlns:r="http://schemas.openxmlformats.org/officeDocument/2006/relationships" xmlns:p="http://schemas.openxmlformats.org/presentationml/2006/main">
  <p:tag name="TEXPOINT" val="template"/>
  <p:tag name="SOURCE" val="TPT1  equation v,a_0  template TPT1  env TPENV1  fore 0  back 16777215  eqnno 175"/>
  <p:tag name="FILENAME" val="TP_tmp"/>
  <p:tag name="ORIGWIDTH" val="22"/>
  <p:tag name="PICTUREFILESIZE" val="1660"/>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textrm{For a D-regular undirected graph } G \textrm{, the rotation map }\\&#10;Rot_G : [N] \times [D] \rightarrow [N] \times [D]\\&#10; \textrm{is&#10;defined as follows: } Rot_G(v, i) = (w, j) \textrm{ if the i’th edge incident to v leads }\\&#10;\textrm{to w, and this edge is the j’th&#10;edge incident to w.}  template TPT1  env TPENV1  fore 0  back 16777215  eqnno 28"/>
  <p:tag name="FILENAME" val="TP_tmp"/>
  <p:tag name="ORIGWIDTH" val="325"/>
  <p:tag name="PICTUREFILESIZE" val="27120"/>
</p:tagLst>
</file>

<file path=ppt/tags/tag220.xml><?xml version="1.0" encoding="utf-8"?>
<p:tagLst xmlns:a="http://schemas.openxmlformats.org/drawingml/2006/main" xmlns:r="http://schemas.openxmlformats.org/officeDocument/2006/relationships" xmlns:p="http://schemas.openxmlformats.org/presentationml/2006/main">
  <p:tag name="TEXPOINT" val="template"/>
  <p:tag name="SOURCE" val="TPT1  equation \bar{v}  template TPT1  env TPENV1  fore 0  back 16777215  eqnno 176"/>
  <p:tag name="FILENAME" val="TP_tmp"/>
  <p:tag name="ORIGWIDTH" val="8"/>
  <p:tag name="PICTUREFILESIZE" val="1468"/>
</p:tagLst>
</file>

<file path=ppt/tags/tag221.xml><?xml version="1.0" encoding="utf-8"?>
<p:tagLst xmlns:a="http://schemas.openxmlformats.org/drawingml/2006/main" xmlns:r="http://schemas.openxmlformats.org/officeDocument/2006/relationships" xmlns:p="http://schemas.openxmlformats.org/presentationml/2006/main">
  <p:tag name="TEXPOINT" val="template"/>
  <p:tag name="SOURCE" val="TPT1  equation (v,a_0) \leftarrow Rot_G(v,a_0)  template TPT1  env TPENV1  fore 0  back 16777215  eqnno 177"/>
  <p:tag name="FILENAME" val="TP_tmp"/>
  <p:tag name="ORIGWIDTH" val="94"/>
  <p:tag name="PICTUREFILESIZE" val="6544"/>
</p:tagLst>
</file>

<file path=ppt/tags/tag22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e2p}  template TPT1  env TPENV1  fore 0  back 16777215  eqnno 178"/>
  <p:tag name="FILENAME" val="TP_tmp"/>
  <p:tag name="ORIGWIDTH" val="23"/>
  <p:tag name="PICTUREFILESIZE" val="2468"/>
</p:tagLst>
</file>

<file path=ppt/tags/tag22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mathcal{T}  template TPT1  env TPENV1  fore 0  back 16777215  eqnno 127"/>
  <p:tag name="FILENAME" val="TP_tmp"/>
  <p:tag name="ORIGWIDTH" val="17"/>
  <p:tag name="PICTUREFILESIZE" val="1468"/>
</p:tagLst>
</file>

<file path=ppt/tags/tag224.xml><?xml version="1.0" encoding="utf-8"?>
<p:tagLst xmlns:a="http://schemas.openxmlformats.org/drawingml/2006/main" xmlns:r="http://schemas.openxmlformats.org/officeDocument/2006/relationships" xmlns:p="http://schemas.openxmlformats.org/presentationml/2006/main">
  <p:tag name="TEXPOINT" val="template"/>
  <p:tag name="SOURCE" val="TPT1  equation a_0  template TPT1  env TPENV1  fore 0  back 16777215  eqnno 179"/>
  <p:tag name="FILENAME" val="TP_tmp"/>
  <p:tag name="ORIGWIDTH" val="11"/>
  <p:tag name="PICTUREFILESIZE" val="1468"/>
</p:tagLst>
</file>

<file path=ppt/tags/tag225.xml><?xml version="1.0" encoding="utf-8"?>
<p:tagLst xmlns:a="http://schemas.openxmlformats.org/drawingml/2006/main" xmlns:r="http://schemas.openxmlformats.org/officeDocument/2006/relationships" xmlns:p="http://schemas.openxmlformats.org/presentationml/2006/main">
  <p:tag name="TEXPOINT" val="template"/>
  <p:tag name="SOURCE" val="TPT1  equation (v,a_0) \leftarrow Rot_G(v,a_0)  template TPT1  env TPENV1  fore 0  back 16777215  eqnno 177"/>
  <p:tag name="FILENAME" val="TP_tmp"/>
  <p:tag name="ORIGWIDTH" val="94"/>
  <p:tag name="PICTUREFILESIZE" val="6544"/>
</p:tagLst>
</file>

<file path=ppt/tags/tag226.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  template TPT1  env TPENV1  fore 0  back 16777215  eqnno 180"/>
  <p:tag name="FILENAME" val="TP_tmp"/>
  <p:tag name="ORIGWIDTH" val="24"/>
  <p:tag name="PICTUREFILESIZE" val="1660"/>
</p:tagLst>
</file>

<file path=ppt/tags/tag227.xml><?xml version="1.0" encoding="utf-8"?>
<p:tagLst xmlns:a="http://schemas.openxmlformats.org/drawingml/2006/main" xmlns:r="http://schemas.openxmlformats.org/officeDocument/2006/relationships" xmlns:p="http://schemas.openxmlformats.org/presentationml/2006/main">
  <p:tag name="TEXPOINT" val="template"/>
  <p:tag name="SOURCE" val="TPT1  equation a_0  template TPT1  env TPENV1  fore 0  back 16777215  eqnno 179"/>
  <p:tag name="FILENAME" val="TP_tmp"/>
  <p:tag name="ORIGWIDTH" val="11"/>
  <p:tag name="PICTUREFILESIZE" val="1468"/>
</p:tagLst>
</file>

<file path=ppt/tags/tag228.xml><?xml version="1.0" encoding="utf-8"?>
<p:tagLst xmlns:a="http://schemas.openxmlformats.org/drawingml/2006/main" xmlns:r="http://schemas.openxmlformats.org/officeDocument/2006/relationships" xmlns:p="http://schemas.openxmlformats.org/presentationml/2006/main">
  <p:tag name="TEXPOINT" val="template"/>
  <p:tag name="SOURCE" val="TPT1  equation \pi-consistent  template TPT1  env TPENV1  fore 0  back 16777215  eqnno 172"/>
  <p:tag name="FILENAME" val="TP_tmp"/>
  <p:tag name="ORIGWIDTH" val="67"/>
  <p:tag name="PICTUREFILESIZE" val="2832"/>
</p:tagLst>
</file>

<file path=ppt/tags/tag229.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  template TPT1  env TPENV1  fore 0  back 16777215  eqnno 180"/>
  <p:tag name="FILENAME" val="TP_tmp"/>
  <p:tag name="ORIGWIDTH" val="24"/>
  <p:tag name="PICTUREFILESIZE" val="1660"/>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M_{u,v} = \frac{1}{D} \cdot | \{ (i,j) \in [D]^2 : Rot_G(u,i) = (v,j) \} |  template TPT1  env TPENV1  fore 0  back 16777215  eqnno 29"/>
  <p:tag name="FILENAME" val="TP_tmp"/>
  <p:tag name="ORIGWIDTH" val="206"/>
  <p:tag name="PICTUREFILESIZE" val="13600"/>
</p:tagLst>
</file>

<file path=ppt/tags/tag230.xml><?xml version="1.0" encoding="utf-8"?>
<p:tagLst xmlns:a="http://schemas.openxmlformats.org/drawingml/2006/main" xmlns:r="http://schemas.openxmlformats.org/officeDocument/2006/relationships" xmlns:p="http://schemas.openxmlformats.org/presentationml/2006/main">
  <p:tag name="TEXPOINT" val="template"/>
  <p:tag name="SOURCE" val="TPT1  equation (v,a_0) \leftarrow Rot_G(v,a_0)  template TPT1  env TPENV1  fore 0  back 16777215  eqnno 177"/>
  <p:tag name="FILENAME" val="TP_tmp"/>
  <p:tag name="ORIGWIDTH" val="94"/>
  <p:tag name="PICTUREFILESIZE" val="6544"/>
</p:tagLst>
</file>

<file path=ppt/tags/tag231.xml><?xml version="1.0" encoding="utf-8"?>
<p:tagLst xmlns:a="http://schemas.openxmlformats.org/drawingml/2006/main" xmlns:r="http://schemas.openxmlformats.org/officeDocument/2006/relationships" xmlns:p="http://schemas.openxmlformats.org/presentationml/2006/main">
  <p:tag name="TEXPOINT" val="template"/>
  <p:tag name="SOURCE" val="TPT1  equation a_0 \leftarrow \pi(a_0)  template TPT1  env TPENV1  fore 0  back 16777215  eqnno 181"/>
  <p:tag name="FILENAME" val="TP_tmp"/>
  <p:tag name="ORIGWIDTH" val="50"/>
  <p:tag name="PICTUREFILESIZE" val="4468"/>
</p:tagLst>
</file>

<file path=ppt/tags/tag23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srch}  template TPT1  env TPENV1  fore 0  back 16777215  eqnno 182"/>
  <p:tag name="FILENAME" val="TP_tmp"/>
  <p:tag name="ORIGWIDTH" val="27"/>
  <p:tag name="PICTUREFILESIZE" val="1756"/>
</p:tagLst>
</file>

<file path=ppt/tags/tag23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srch}  template TPT1  env TPENV1  fore 0  back 16777215  eqnno 182"/>
  <p:tag name="FILENAME" val="TP_tmp"/>
  <p:tag name="ORIGWIDTH" val="27"/>
  <p:tag name="PICTUREFILESIZE" val="1756"/>
</p:tagLst>
</file>

<file path=ppt/tags/tag234.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con}  template TPT1  env TPENV1  fore 0  back 16777215  eqnno 147"/>
  <p:tag name="FILENAME" val="TP_tmp"/>
  <p:tag name="ORIGWIDTH" val="23"/>
  <p:tag name="PICTUREFILESIZE" val="1660"/>
</p:tagLst>
</file>

<file path=ppt/tags/tag235.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236.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con}  template TPT1  env TPENV1  fore 0  back 16777215  eqnno 147"/>
  <p:tag name="FILENAME" val="TP_tmp"/>
  <p:tag name="ORIGWIDTH" val="23"/>
  <p:tag name="PICTUREFILESIZE" val="1660"/>
</p:tagLst>
</file>

<file path=ppt/tags/tag237.xml><?xml version="1.0" encoding="utf-8"?>
<p:tagLst xmlns:a="http://schemas.openxmlformats.org/drawingml/2006/main" xmlns:r="http://schemas.openxmlformats.org/officeDocument/2006/relationships" xmlns:p="http://schemas.openxmlformats.org/presentationml/2006/main">
  <p:tag name="TEXPOINT" val="template"/>
  <p:tag name="SOURCE" val="TPT1  equation s' = (s,1^{l+1})  template TPT1  env TPENV1  fore 0  back 16777215  eqnno 161"/>
  <p:tag name="FILENAME" val="TP_tmp"/>
  <p:tag name="ORIGWIDTH" val="57"/>
  <p:tag name="PICTUREFILESIZE" val="4756"/>
</p:tagLst>
</file>

<file path=ppt/tags/tag238.xml><?xml version="1.0" encoding="utf-8"?>
<p:tagLst xmlns:a="http://schemas.openxmlformats.org/drawingml/2006/main" xmlns:r="http://schemas.openxmlformats.org/officeDocument/2006/relationships" xmlns:p="http://schemas.openxmlformats.org/presentationml/2006/main">
  <p:tag name="TEXPOINT" val="template"/>
  <p:tag name="SOURCE" val="TPT1  equation t' = (t,1^{l+1})  template TPT1  env TPENV1  fore 0  back 16777215  eqnno 162"/>
  <p:tag name="FILENAME" val="TP_tmp"/>
  <p:tag name="ORIGWIDTH" val="56"/>
  <p:tag name="PICTUREFILESIZE" val="4756"/>
</p:tagLst>
</file>

<file path=ppt/tags/tag239.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e2p}  template TPT1  env TPENV1  fore 0  back 16777215  eqnno 178"/>
  <p:tag name="FILENAME" val="TP_tmp"/>
  <p:tag name="ORIGWIDTH" val="23"/>
  <p:tag name="PICTUREFILESIZE" val="2468"/>
</p:tagLst>
</file>

<file path=ppt/tags/tag24.xml><?xml version="1.0" encoding="utf-8"?>
<p:tagLst xmlns:a="http://schemas.openxmlformats.org/drawingml/2006/main" xmlns:r="http://schemas.openxmlformats.org/officeDocument/2006/relationships" xmlns:p="http://schemas.openxmlformats.org/presentationml/2006/main">
  <p:tag name="TEXPOINT" val="template"/>
  <p:tag name="SOURCE" val="TPT1  equation \leq 1  template TPT1  env TPENV1  fore 0  back 16777215  eqnno 30"/>
  <p:tag name="FILENAME" val="TP_tmp"/>
  <p:tag name="ORIGWIDTH" val="17"/>
  <p:tag name="PICTUREFILESIZE" val="1468"/>
</p:tagLst>
</file>

<file path=ppt/tags/tag240.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49"/>
  <p:tag name="FILENAME" val="TP_tmp"/>
  <p:tag name="ORIGWIDTH" val="22"/>
  <p:tag name="PICTUREFILESIZE" val="1660"/>
</p:tagLst>
</file>

<file path=ppt/tags/tag241.xml><?xml version="1.0" encoding="utf-8"?>
<p:tagLst xmlns:a="http://schemas.openxmlformats.org/drawingml/2006/main" xmlns:r="http://schemas.openxmlformats.org/officeDocument/2006/relationships" xmlns:p="http://schemas.openxmlformats.org/presentationml/2006/main">
  <p:tag name="TEXPOINT" val="template"/>
  <p:tag name="SOURCE" val="TPT1  equation \vec{a} = \{a_1,\dots,a_m\}  template TPT1  env TPENV1  fore 0  back 16777215  eqnno 183"/>
  <p:tag name="FILENAME" val="TP_tmp"/>
  <p:tag name="ORIGWIDTH" val="75"/>
  <p:tag name="PICTUREFILESIZE" val="5044"/>
</p:tagLst>
</file>

<file path=ppt/tags/tag242.xml><?xml version="1.0" encoding="utf-8"?>
<p:tagLst xmlns:a="http://schemas.openxmlformats.org/drawingml/2006/main" xmlns:r="http://schemas.openxmlformats.org/officeDocument/2006/relationships" xmlns:p="http://schemas.openxmlformats.org/presentationml/2006/main">
  <p:tag name="TEXPOINT" val="template"/>
  <p:tag name="SOURCE" val="TPT1  equation \vec{a}  template TPT1  env TPENV1  fore 0  back 16777215  eqnno 184"/>
  <p:tag name="FILENAME" val="TP_tmp"/>
  <p:tag name="ORIGWIDTH" val="8"/>
  <p:tag name="PICTUREFILESIZE" val="1064"/>
</p:tagLst>
</file>

<file path=ppt/tags/tag243.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85"/>
  <p:tag name="FILENAME" val="TP_tmp"/>
  <p:tag name="ORIGWIDTH" val="9"/>
  <p:tag name="PICTUREFILESIZE" val="968"/>
</p:tagLst>
</file>

<file path=ppt/tags/tag244.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85"/>
  <p:tag name="FILENAME" val="TP_tmp"/>
  <p:tag name="ORIGWIDTH" val="9"/>
  <p:tag name="PICTUREFILESIZE" val="968"/>
</p:tagLst>
</file>

<file path=ppt/tags/tag245.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85"/>
  <p:tag name="FILENAME" val="TP_tmp"/>
  <p:tag name="ORIGWIDTH" val="9"/>
  <p:tag name="PICTUREFILESIZE" val="968"/>
</p:tagLst>
</file>

<file path=ppt/tags/tag246.xml><?xml version="1.0" encoding="utf-8"?>
<p:tagLst xmlns:a="http://schemas.openxmlformats.org/drawingml/2006/main" xmlns:r="http://schemas.openxmlformats.org/officeDocument/2006/relationships" xmlns:p="http://schemas.openxmlformats.org/presentationml/2006/main">
  <p:tag name="TEXPOINT" val="template"/>
  <p:tag name="SOURCE" val="TPT1  equation a_1,\dots,a_m  template TPT1  env TPENV1  fore 0  back 16777215  eqnno 186"/>
  <p:tag name="FILENAME" val="TP_tmp"/>
  <p:tag name="ORIGWIDTH" val="46"/>
  <p:tag name="PICTUREFILESIZE" val="2948"/>
</p:tagLst>
</file>

<file path=ppt/tags/tag247.xml><?xml version="1.0" encoding="utf-8"?>
<p:tagLst xmlns:a="http://schemas.openxmlformats.org/drawingml/2006/main" xmlns:r="http://schemas.openxmlformats.org/officeDocument/2006/relationships" xmlns:p="http://schemas.openxmlformats.org/presentationml/2006/main">
  <p:tag name="TEXPOINT" val="template"/>
  <p:tag name="SOURCE" val="TPT1  equation 1^N  template TPT1  env TPENV1  fore 0  back 16777215  eqnno 187"/>
  <p:tag name="FILENAME" val="TP_tmp"/>
  <p:tag name="ORIGWIDTH" val="14"/>
  <p:tag name="PICTUREFILESIZE" val="1468"/>
</p:tagLst>
</file>

<file path=ppt/tags/tag248.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85"/>
  <p:tag name="FILENAME" val="TP_tmp"/>
  <p:tag name="ORIGWIDTH" val="9"/>
  <p:tag name="PICTUREFILESIZE" val="968"/>
</p:tagLst>
</file>

<file path=ppt/tags/tag249.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85"/>
  <p:tag name="FILENAME" val="TP_tmp"/>
  <p:tag name="ORIGWIDTH" val="9"/>
  <p:tag name="PICTUREFILESIZE" val="968"/>
</p:tagLst>
</file>

<file path=ppt/tags/tag25.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  template TPT1  env TPENV1  fore 0  back 16777215  eqnno 31"/>
  <p:tag name="FILENAME" val="TP_tmp"/>
  <p:tag name="ORIGWIDTH" val="23"/>
  <p:tag name="PICTUREFILESIZE" val="2468"/>
</p:tagLst>
</file>

<file path=ppt/tags/tag250.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88"/>
  <p:tag name="FILENAME" val="TP_tmp"/>
  <p:tag name="ORIGWIDTH" val="11"/>
  <p:tag name="PICTUREFILESIZE" val="1468"/>
</p:tagLst>
</file>

<file path=ppt/tags/tag251.xml><?xml version="1.0" encoding="utf-8"?>
<p:tagLst xmlns:a="http://schemas.openxmlformats.org/drawingml/2006/main" xmlns:r="http://schemas.openxmlformats.org/officeDocument/2006/relationships" xmlns:p="http://schemas.openxmlformats.org/presentationml/2006/main">
  <p:tag name="TEXPOINT" val="template"/>
  <p:tag name="SOURCE" val="TPT1  equation \pi'(1) = 2, \pi'(2) = 1  template TPT1  env TPENV1  fore 0  back 16777215  eqnno 189"/>
  <p:tag name="FILENAME" val="TP_tmp"/>
  <p:tag name="ORIGWIDTH" val="87"/>
  <p:tag name="PICTUREFILESIZE" val="4332"/>
</p:tagLst>
</file>

<file path=ppt/tags/tag252.xml><?xml version="1.0" encoding="utf-8"?>
<p:tagLst xmlns:a="http://schemas.openxmlformats.org/drawingml/2006/main" xmlns:r="http://schemas.openxmlformats.org/officeDocument/2006/relationships" xmlns:p="http://schemas.openxmlformats.org/presentationml/2006/main">
  <p:tag name="TEXPOINT" val="template"/>
  <p:tag name="SOURCE" val="TPT1  equation i &gt; 2, \pi'(i)=i  template TPT1  env TPENV1  fore 0  back 16777215  eqnno 190"/>
  <p:tag name="FILENAME" val="TP_tmp"/>
  <p:tag name="ORIGWIDTH" val="66"/>
  <p:tag name="PICTUREFILESIZE" val="4756"/>
</p:tagLst>
</file>

<file path=ppt/tags/tag253.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91"/>
  <p:tag name="FILENAME" val="TP_tmp"/>
  <p:tag name="ORIGWIDTH" val="9"/>
  <p:tag name="PICTUREFILESIZE" val="968"/>
</p:tagLst>
</file>

<file path=ppt/tags/tag254.xml><?xml version="1.0" encoding="utf-8"?>
<p:tagLst xmlns:a="http://schemas.openxmlformats.org/drawingml/2006/main" xmlns:r="http://schemas.openxmlformats.org/officeDocument/2006/relationships" xmlns:p="http://schemas.openxmlformats.org/presentationml/2006/main">
  <p:tag name="TEXPOINT" val="template"/>
  <p:tag name="SOURCE" val="TPT1  equation D_e^{16}  template TPT1  env TPENV1  fore 0  back 16777215  eqnno 192"/>
  <p:tag name="FILENAME" val="TP_tmp"/>
  <p:tag name="ORIGWIDTH" val="18"/>
  <p:tag name="PICTUREFILESIZE" val="2064"/>
</p:tagLst>
</file>

<file path=ppt/tags/tag255.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88"/>
  <p:tag name="FILENAME" val="TP_tmp"/>
  <p:tag name="ORIGWIDTH" val="11"/>
  <p:tag name="PICTUREFILESIZE" val="1468"/>
</p:tagLst>
</file>

<file path=ppt/tags/tag256.xml><?xml version="1.0" encoding="utf-8"?>
<p:tagLst xmlns:a="http://schemas.openxmlformats.org/drawingml/2006/main" xmlns:r="http://schemas.openxmlformats.org/officeDocument/2006/relationships" xmlns:p="http://schemas.openxmlformats.org/presentationml/2006/main">
  <p:tag name="TEXPOINT" val="template"/>
  <p:tag name="SOURCE" val="TPT1  equation G_{reg}  template TPT1  env TPENV1  fore 0  back 16777215  eqnno 193"/>
  <p:tag name="FILENAME" val="TP_tmp"/>
  <p:tag name="ORIGWIDTH" val="22"/>
  <p:tag name="PICTUREFILESIZE" val="1660"/>
</p:tagLst>
</file>

<file path=ppt/tags/tag257.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v,i)  template TPT1  env TPENV1  fore 0  back 16777215  eqnno 194"/>
  <p:tag name="FILENAME" val="TP_tmp"/>
  <p:tag name="ORIGWIDTH" val="45"/>
  <p:tag name="PICTUREFILESIZE" val="3352"/>
</p:tagLst>
</file>

<file path=ppt/tags/tag258.xml><?xml version="1.0" encoding="utf-8"?>
<p:tagLst xmlns:a="http://schemas.openxmlformats.org/drawingml/2006/main" xmlns:r="http://schemas.openxmlformats.org/officeDocument/2006/relationships" xmlns:p="http://schemas.openxmlformats.org/presentationml/2006/main">
  <p:tag name="TEXPOINT" val="template"/>
  <p:tag name="SOURCE" val="TPT1  equation a_1,\dots,a_m  template TPT1  env TPENV1  fore 0  back 16777215  eqnno 195"/>
  <p:tag name="FILENAME" val="TP_tmp"/>
  <p:tag name="ORIGWIDTH" val="46"/>
  <p:tag name="PICTUREFILESIZE" val="2948"/>
</p:tagLst>
</file>

<file path=ppt/tags/tag259.xml><?xml version="1.0" encoding="utf-8"?>
<p:tagLst xmlns:a="http://schemas.openxmlformats.org/drawingml/2006/main" xmlns:r="http://schemas.openxmlformats.org/officeDocument/2006/relationships" xmlns:p="http://schemas.openxmlformats.org/presentationml/2006/main">
  <p:tag name="TEXPOINT" val="template"/>
  <p:tag name="SOURCE" val="TPT1  equation b_1,\dots,b_{m'}  template TPT1  env TPENV1  fore 0  back 16777215  eqnno 196"/>
  <p:tag name="FILENAME" val="TP_tmp"/>
  <p:tag name="ORIGWIDTH" val="46"/>
  <p:tag name="PICTUREFILESIZE" val="3448"/>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N,D,\lambda)-graph  template TPT1  env TPENV1  fore 0  back 16777215  eqnno 32"/>
  <p:tag name="FILENAME" val="TP_tmp"/>
  <p:tag name="ORIGWIDTH" val="79"/>
  <p:tag name="PICTUREFILESIZE" val="3736"/>
</p:tagLst>
</file>

<file path=ppt/tags/tag260.xml><?xml version="1.0" encoding="utf-8"?>
<p:tagLst xmlns:a="http://schemas.openxmlformats.org/drawingml/2006/main" xmlns:r="http://schemas.openxmlformats.org/officeDocument/2006/relationships" xmlns:p="http://schemas.openxmlformats.org/presentationml/2006/main">
  <p:tag name="TEXPOINT" val="template"/>
  <p:tag name="SOURCE" val="TPT1  equation a_i &gt; 3  template TPT1  env TPENV1  fore 0  back 16777215  eqnno 197"/>
  <p:tag name="FILENAME" val="TP_tmp"/>
  <p:tag name="ORIGWIDTH" val="29"/>
  <p:tag name="PICTUREFILESIZE" val="2468"/>
</p:tagLst>
</file>

<file path=ppt/tags/tag261.xml><?xml version="1.0" encoding="utf-8"?>
<p:tagLst xmlns:a="http://schemas.openxmlformats.org/drawingml/2006/main" xmlns:r="http://schemas.openxmlformats.org/officeDocument/2006/relationships" xmlns:p="http://schemas.openxmlformats.org/presentationml/2006/main">
  <p:tag name="TEXPOINT" val="template"/>
  <p:tag name="SOURCE" val="TPT1  equation (w',\pi(b))  template TPT1  env TPENV1  fore 0  back 16777215  eqnno 198"/>
  <p:tag name="FILENAME" val="TP_tmp"/>
  <p:tag name="ORIGWIDTH" val="42"/>
  <p:tag name="PICTUREFILESIZE" val="4160"/>
</p:tagLst>
</file>

<file path=ppt/tags/tag262.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199"/>
  <p:tag name="FILENAME" val="TP_tmp"/>
  <p:tag name="ORIGWIDTH" val="9"/>
  <p:tag name="PICTUREFILESIZE" val="968"/>
</p:tagLst>
</file>

<file path=ppt/tags/tag263.xml><?xml version="1.0" encoding="utf-8"?>
<p:tagLst xmlns:a="http://schemas.openxmlformats.org/drawingml/2006/main" xmlns:r="http://schemas.openxmlformats.org/officeDocument/2006/relationships" xmlns:p="http://schemas.openxmlformats.org/presentationml/2006/main">
  <p:tag name="TEXPOINT" val="template"/>
  <p:tag name="SOURCE" val="TPT1  equation a_i  template TPT1  env TPENV1  fore 0  back 16777215  eqnno 200"/>
  <p:tag name="FILENAME" val="TP_tmp"/>
  <p:tag name="ORIGWIDTH" val="10"/>
  <p:tag name="PICTUREFILESIZE" val="1468"/>
</p:tagLst>
</file>

<file path=ppt/tags/tag264.xml><?xml version="1.0" encoding="utf-8"?>
<p:tagLst xmlns:a="http://schemas.openxmlformats.org/drawingml/2006/main" xmlns:r="http://schemas.openxmlformats.org/officeDocument/2006/relationships" xmlns:p="http://schemas.openxmlformats.org/presentationml/2006/main">
  <p:tag name="TEXPOINT" val="template"/>
  <p:tag name="SOURCE" val="TPT1  equation b_i  template TPT1  env TPENV1  fore 0  back 16777215  eqnno 201"/>
  <p:tag name="FILENAME" val="TP_tmp"/>
  <p:tag name="ORIGWIDTH" val="9"/>
  <p:tag name="PICTUREFILESIZE" val="1468"/>
</p:tagLst>
</file>

<file path=ppt/tags/tag265.xml><?xml version="1.0" encoding="utf-8"?>
<p:tagLst xmlns:a="http://schemas.openxmlformats.org/drawingml/2006/main" xmlns:r="http://schemas.openxmlformats.org/officeDocument/2006/relationships" xmlns:p="http://schemas.openxmlformats.org/presentationml/2006/main">
  <p:tag name="TEXPOINT" val="template"/>
  <p:tag name="SOURCE" val="TPT1  equation b_i  template TPT1  env TPENV1  fore 0  back 16777215  eqnno 201"/>
  <p:tag name="FILENAME" val="TP_tmp"/>
  <p:tag name="ORIGWIDTH" val="9"/>
  <p:tag name="PICTUREFILESIZE" val="1468"/>
</p:tagLst>
</file>

<file path=ppt/tags/tag266.xml><?xml version="1.0" encoding="utf-8"?>
<p:tagLst xmlns:a="http://schemas.openxmlformats.org/drawingml/2006/main" xmlns:r="http://schemas.openxmlformats.org/officeDocument/2006/relationships" xmlns:p="http://schemas.openxmlformats.org/presentationml/2006/main">
  <p:tag name="TEXPOINT" val="template"/>
  <p:tag name="SOURCE" val="TPT1  equation (N \cdot D,D_e^{16}) \pi'  template TPT1  env TPENV1  fore 0  back 16777215  eqnno 202"/>
  <p:tag name="FILENAME" val="TP_tmp"/>
  <p:tag name="ORIGWIDTH" val="64"/>
  <p:tag name="PICTUREFILESIZE" val="5256"/>
</p:tagLst>
</file>

<file path=ppt/tags/tag267.xml><?xml version="1.0" encoding="utf-8"?>
<p:tagLst xmlns:a="http://schemas.openxmlformats.org/drawingml/2006/main" xmlns:r="http://schemas.openxmlformats.org/officeDocument/2006/relationships" xmlns:p="http://schemas.openxmlformats.org/presentationml/2006/main">
  <p:tag name="TEXPOINT" val="template"/>
  <p:tag name="SOURCE" val="TPT1  equation D_e^{16}  template TPT1  env TPENV1  fore 0  back 16777215  eqnno 203"/>
  <p:tag name="FILENAME" val="TP_tmp"/>
  <p:tag name="ORIGWIDTH" val="18"/>
  <p:tag name="PICTUREFILESIZE" val="2064"/>
</p:tagLst>
</file>

<file path=ppt/tags/tag268.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204"/>
  <p:tag name="FILENAME" val="TP_tmp"/>
  <p:tag name="ORIGWIDTH" val="11"/>
  <p:tag name="PICTUREFILESIZE" val="1468"/>
</p:tagLst>
</file>

<file path=ppt/tags/tag269.xml><?xml version="1.0" encoding="utf-8"?>
<p:tagLst xmlns:a="http://schemas.openxmlformats.org/drawingml/2006/main" xmlns:r="http://schemas.openxmlformats.org/officeDocument/2006/relationships" xmlns:p="http://schemas.openxmlformats.org/presentationml/2006/main">
  <p:tag name="TEXPOINT" val="template"/>
  <p:tag name="SOURCE" val="TPT1  equation ((D_e)^{16},D_e,1/2)  template TPT1  env TPENV1  fore 0  back 16777215  eqnno 205"/>
  <p:tag name="FILENAME" val="TP_tmp"/>
  <p:tag name="ORIGWIDTH" val="74"/>
  <p:tag name="PICTUREFILESIZE" val="6352"/>
</p:tagLst>
</file>

<file path=ppt/tags/tag27.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 \leq \lambda  template TPT1  env TPENV1  fore 0  back 16777215  eqnno 33"/>
  <p:tag name="FILENAME" val="TP_tmp"/>
  <p:tag name="ORIGWIDTH" val="42"/>
  <p:tag name="PICTUREFILESIZE" val="3468"/>
</p:tagLst>
</file>

<file path=ppt/tags/tag270.xml><?xml version="1.0" encoding="utf-8"?>
<p:tagLst xmlns:a="http://schemas.openxmlformats.org/drawingml/2006/main" xmlns:r="http://schemas.openxmlformats.org/officeDocument/2006/relationships" xmlns:p="http://schemas.openxmlformats.org/presentationml/2006/main">
  <p:tag name="TEXPOINT" val="template"/>
  <p:tag name="SOURCE" val="TPT1  equation G_l = \mathcal{T}(G,H)  template TPT1  env TPENV1  fore 0  back 16777215  eqnno 206"/>
  <p:tag name="FILENAME" val="TP_tmp"/>
  <p:tag name="ORIGWIDTH" val="62"/>
  <p:tag name="PICTUREFILESIZE" val="4160"/>
</p:tagLst>
</file>

<file path=ppt/tags/tag271.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_l) \leq 1/2  template TPT1  env TPENV1  fore 0  back 16777215  eqnno 207"/>
  <p:tag name="FILENAME" val="TP_tmp"/>
  <p:tag name="ORIGWIDTH" val="54"/>
  <p:tag name="PICTUREFILESIZE" val="4968"/>
</p:tagLst>
</file>

<file path=ppt/tags/tag272.xml><?xml version="1.0" encoding="utf-8"?>
<p:tagLst xmlns:a="http://schemas.openxmlformats.org/drawingml/2006/main" xmlns:r="http://schemas.openxmlformats.org/officeDocument/2006/relationships" xmlns:p="http://schemas.openxmlformats.org/presentationml/2006/main">
  <p:tag name="TEXPOINT" val="template"/>
  <p:tag name="SOURCE" val="TPT1  equation (u,1^l)  template TPT1  env TPENV1  fore 0  back 16777215  eqnno 208"/>
  <p:tag name="FILENAME" val="TP_tmp"/>
  <p:tag name="ORIGWIDTH" val="27"/>
  <p:tag name="PICTUREFILESIZE" val="3064"/>
</p:tagLst>
</file>

<file path=ppt/tags/tag273.xml><?xml version="1.0" encoding="utf-8"?>
<p:tagLst xmlns:a="http://schemas.openxmlformats.org/drawingml/2006/main" xmlns:r="http://schemas.openxmlformats.org/officeDocument/2006/relationships" xmlns:p="http://schemas.openxmlformats.org/presentationml/2006/main">
  <p:tag name="TEXPOINT" val="template"/>
  <p:tag name="SOURCE" val="TPT1  equation (v,1^l)  template TPT1  env TPENV1  fore 0  back 16777215  eqnno 209"/>
  <p:tag name="FILENAME" val="TP_tmp"/>
  <p:tag name="ORIGWIDTH" val="27"/>
  <p:tag name="PICTUREFILESIZE" val="3064"/>
</p:tagLst>
</file>

<file path=ppt/tags/tag274.xml><?xml version="1.0" encoding="utf-8"?>
<p:tagLst xmlns:a="http://schemas.openxmlformats.org/drawingml/2006/main" xmlns:r="http://schemas.openxmlformats.org/officeDocument/2006/relationships" xmlns:p="http://schemas.openxmlformats.org/presentationml/2006/main">
  <p:tag name="TEXPOINT" val="template"/>
  <p:tag name="SOURCE" val="TPT1  equation \vec{a} = \{a_1,\dots,a_m\}  template TPT1  env TPENV1  fore 0  back 16777215  eqnno 183"/>
  <p:tag name="FILENAME" val="TP_tmp"/>
  <p:tag name="ORIGWIDTH" val="75"/>
  <p:tag name="PICTUREFILESIZE" val="5044"/>
</p:tagLst>
</file>

<file path=ppt/tags/tag275.xml><?xml version="1.0" encoding="utf-8"?>
<p:tagLst xmlns:a="http://schemas.openxmlformats.org/drawingml/2006/main" xmlns:r="http://schemas.openxmlformats.org/officeDocument/2006/relationships" xmlns:p="http://schemas.openxmlformats.org/presentationml/2006/main">
  <p:tag name="TEXPOINT" val="template"/>
  <p:tag name="SOURCE" val="TPT1  equation \pi'^{-1}(a_m),\dots,\pi'^{-1}(a_1)  template TPT1  env TPENV1  fore 0  back 16777215  eqnno 210"/>
  <p:tag name="FILENAME" val="TP_tmp"/>
  <p:tag name="ORIGWIDTH" val="101"/>
  <p:tag name="PICTUREFILESIZE" val="8140"/>
</p:tagLst>
</file>

<file path=ppt/tags/tag276.xml><?xml version="1.0" encoding="utf-8"?>
<p:tagLst xmlns:a="http://schemas.openxmlformats.org/drawingml/2006/main" xmlns:r="http://schemas.openxmlformats.org/officeDocument/2006/relationships" xmlns:p="http://schemas.openxmlformats.org/presentationml/2006/main">
  <p:tag name="TEXPOINT" val="template"/>
  <p:tag name="SOURCE" val="TPT1  equation \pi'  template TPT1  env TPENV1  fore 0  back 16777215  eqnno 211"/>
  <p:tag name="FILENAME" val="TP_tmp"/>
  <p:tag name="ORIGWIDTH" val="11"/>
  <p:tag name="PICTUREFILESIZE" val="1468"/>
</p:tagLst>
</file>

<file path=ppt/tags/tag277.xml><?xml version="1.0" encoding="utf-8"?>
<p:tagLst xmlns:a="http://schemas.openxmlformats.org/drawingml/2006/main" xmlns:r="http://schemas.openxmlformats.org/officeDocument/2006/relationships" xmlns:p="http://schemas.openxmlformats.org/presentationml/2006/main">
  <p:tag name="TEXPOINT" val="template"/>
  <p:tag name="SOURCE" val="TPT1  equation (N \cdot D,D_e^{16}) \pi'  template TPT1  env TPENV1  fore 0  back 16777215  eqnno 202"/>
  <p:tag name="FILENAME" val="TP_tmp"/>
  <p:tag name="ORIGWIDTH" val="64"/>
  <p:tag name="PICTUREFILESIZE" val="5256"/>
</p:tagLst>
</file>

<file path=ppt/tags/tag28.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  template TPT1  env TPENV1  fore 0  back 16777215  eqnno 31"/>
  <p:tag name="FILENAME" val="TP_tmp"/>
  <p:tag name="ORIGWIDTH" val="23"/>
  <p:tag name="PICTUREFILESIZE" val="2468"/>
</p:tagLst>
</file>

<file path=ppt/tags/tag29.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lt; 1  template TPT1  env TPENV1  fore 0  back 16777215  eqnno 34"/>
  <p:tag name="FILENAME" val="TP_tmp"/>
  <p:tag name="ORIGWIDTH" val="25"/>
  <p:tag name="PICTUREFILESIZE" val="1564"/>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G,s,t)  template TPT1  env TPENV1  fore 0  back 16777215  eqnno 1"/>
  <p:tag name="FILENAME" val="TP_tmp"/>
  <p:tag name="ORIGWIDTH" val="34"/>
  <p:tag name="PICTUREFILESIZE" val="2352"/>
</p:tagLst>
</file>

<file path=ppt/tags/tag30.xml><?xml version="1.0" encoding="utf-8"?>
<p:tagLst xmlns:a="http://schemas.openxmlformats.org/drawingml/2006/main" xmlns:r="http://schemas.openxmlformats.org/officeDocument/2006/relationships" xmlns:p="http://schemas.openxmlformats.org/presentationml/2006/main">
  <p:tag name="TEXPOINT" val="template"/>
  <p:tag name="SOURCE" val="TPT1  equation \epsilon &gt; 0  template TPT1  env TPENV1  fore 0  back 16777215  eqnno 35"/>
  <p:tag name="FILENAME" val="TP_tmp"/>
  <p:tag name="ORIGWIDTH" val="24"/>
  <p:tag name="PICTUREFILESIZE" val="1564"/>
</p:tagLst>
</file>

<file path=ppt/tags/tag31.xml><?xml version="1.0" encoding="utf-8"?>
<p:tagLst xmlns:a="http://schemas.openxmlformats.org/drawingml/2006/main" xmlns:r="http://schemas.openxmlformats.org/officeDocument/2006/relationships" xmlns:p="http://schemas.openxmlformats.org/presentationml/2006/main">
  <p:tag name="TEXPOINT" val="template"/>
  <p:tag name="SOURCE" val="TPT1  equation (N,D,\lambda)-graph  template TPT1  env TPENV1  fore 0  back 16777215  eqnno 32"/>
  <p:tag name="FILENAME" val="TP_tmp"/>
  <p:tag name="ORIGWIDTH" val="79"/>
  <p:tag name="PICTUREFILESIZE" val="3736"/>
</p:tagLst>
</file>

<file path=ppt/tags/tag32.xml><?xml version="1.0" encoding="utf-8"?>
<p:tagLst xmlns:a="http://schemas.openxmlformats.org/drawingml/2006/main" xmlns:r="http://schemas.openxmlformats.org/officeDocument/2006/relationships" xmlns:p="http://schemas.openxmlformats.org/presentationml/2006/main">
  <p:tag name="TEXPOINT" val="template"/>
  <p:tag name="SOURCE" val="TPT1  equation (1+\epsilon) \cdot |S|  template TPT1  env TPENV1  fore 0  back 16777215  eqnno 36"/>
  <p:tag name="FILENAME" val="TP_tmp"/>
  <p:tag name="ORIGWIDTH" val="49"/>
  <p:tag name="PICTUREFILESIZE" val="3756"/>
</p:tagLst>
</file>

<file path=ppt/tags/tag33.xml><?xml version="1.0" encoding="utf-8"?>
<p:tagLst xmlns:a="http://schemas.openxmlformats.org/drawingml/2006/main" xmlns:r="http://schemas.openxmlformats.org/officeDocument/2006/relationships" xmlns:p="http://schemas.openxmlformats.org/presentationml/2006/main">
  <p:tag name="TEXPOINT" val="template"/>
  <p:tag name="SOURCE" val="TPT1  equation (N,D,\lambda)-graph \textrm{ } G  template TPT1  env TPENV1  fore 0  back 16777215  eqnno 39"/>
  <p:tag name="FILENAME" val="TP_tmp"/>
  <p:tag name="ORIGWIDTH" val="91"/>
  <p:tag name="PICTUREFILESIZE" val="3832"/>
</p:tagLst>
</file>

<file path=ppt/tags/tag34.xml><?xml version="1.0" encoding="utf-8"?>
<p:tagLst xmlns:a="http://schemas.openxmlformats.org/drawingml/2006/main" xmlns:r="http://schemas.openxmlformats.org/officeDocument/2006/relationships" xmlns:p="http://schemas.openxmlformats.org/presentationml/2006/main">
  <p:tag name="TEXPOINT" val="template"/>
  <p:tag name="SOURCE" val="TPT1  equation s,t \in G  template TPT1  env TPENV1  fore 0  back 16777215  eqnno 40"/>
  <p:tag name="FILENAME" val="TP_tmp"/>
  <p:tag name="ORIGWIDTH" val="35"/>
  <p:tag name="PICTUREFILESIZE" val="2160"/>
</p:tagLst>
</file>

<file path=ppt/tags/tag35.xml><?xml version="1.0" encoding="utf-8"?>
<p:tagLst xmlns:a="http://schemas.openxmlformats.org/drawingml/2006/main" xmlns:r="http://schemas.openxmlformats.org/officeDocument/2006/relationships" xmlns:p="http://schemas.openxmlformats.org/presentationml/2006/main">
  <p:tag name="TEXPOINT" val="template"/>
  <p:tag name="SOURCE" val="TPT1  equation O(\log N)  template TPT1  env TPENV1  fore 0  back 16777215  eqnno 41"/>
  <p:tag name="FILENAME" val="TP_tmp"/>
  <p:tag name="ORIGWIDTH" val="40"/>
  <p:tag name="PICTUREFILESIZE" val="2756"/>
</p:tagLst>
</file>

<file path=ppt/tags/tag36.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lt; 1  template TPT1  env TPENV1  fore 0  back 16777215  eqnno 42"/>
  <p:tag name="FILENAME" val="TP_tmp"/>
  <p:tag name="ORIGWIDTH" val="25"/>
  <p:tag name="PICTUREFILESIZE" val="1564"/>
</p:tagLst>
</file>

<file path=ppt/tags/tag37.xml><?xml version="1.0" encoding="utf-8"?>
<p:tagLst xmlns:a="http://schemas.openxmlformats.org/drawingml/2006/main" xmlns:r="http://schemas.openxmlformats.org/officeDocument/2006/relationships" xmlns:p="http://schemas.openxmlformats.org/presentationml/2006/main">
  <p:tag name="TEXPOINT" val="template"/>
  <p:tag name="SOURCE" val="TPT1  equation G  template TPT1  env TPENV1  fore 0  back 16777215  eqnno 45"/>
  <p:tag name="FILENAME" val="TP_tmp"/>
  <p:tag name="ORIGWIDTH" val="10"/>
  <p:tag name="PICTUREFILESIZE" val="968"/>
</p:tagLst>
</file>

<file path=ppt/tags/tag38.xml><?xml version="1.0" encoding="utf-8"?>
<p:tagLst xmlns:a="http://schemas.openxmlformats.org/drawingml/2006/main" xmlns:r="http://schemas.openxmlformats.org/officeDocument/2006/relationships" xmlns:p="http://schemas.openxmlformats.org/presentationml/2006/main">
  <p:tag name="TEXPOINT" val="template"/>
  <p:tag name="SOURCE" val="TPT1  equation l = O(\log N)  template TPT1  env TPENV1  fore 0  back 16777215  eqnno 46"/>
  <p:tag name="FILENAME" val="TP_tmp"/>
  <p:tag name="ORIGWIDTH" val="57"/>
  <p:tag name="PICTUREFILESIZE" val="3756"/>
</p:tagLst>
</file>

<file path=ppt/tags/tag39.xml><?xml version="1.0" encoding="utf-8"?>
<p:tagLst xmlns:a="http://schemas.openxmlformats.org/drawingml/2006/main" xmlns:r="http://schemas.openxmlformats.org/officeDocument/2006/relationships" xmlns:p="http://schemas.openxmlformats.org/presentationml/2006/main">
  <p:tag name="TEXPOINT" val="template"/>
  <p:tag name="SOURCE" val="TPT1  equation N/2  template TPT1  env TPENV1  fore 0  back 16777215  eqnno 48"/>
  <p:tag name="FILENAME" val="TP_tmp"/>
  <p:tag name="ORIGWIDTH" val="20"/>
  <p:tag name="PICTUREFILESIZE" val="1564"/>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G = (V,E)  template TPT1  env TPENV1  fore 0  back 16777215  eqnno 3"/>
  <p:tag name="FILENAME" val="TP_tmp"/>
  <p:tag name="ORIGWIDTH" val="49"/>
  <p:tag name="PICTUREFILESIZE" val="2756"/>
</p:tagLst>
</file>

<file path=ppt/tags/tag40.xml><?xml version="1.0" encoding="utf-8"?>
<p:tagLst xmlns:a="http://schemas.openxmlformats.org/drawingml/2006/main" xmlns:r="http://schemas.openxmlformats.org/officeDocument/2006/relationships" xmlns:p="http://schemas.openxmlformats.org/presentationml/2006/main">
  <p:tag name="TEXPOINT" val="template"/>
  <p:tag name="SOURCE" val="TPT1  equation l  template TPT1  env TPENV1  fore 0  back 16777215  eqnno 49"/>
  <p:tag name="FILENAME" val="TP_tmp"/>
  <p:tag name="ORIGWIDTH" val="5"/>
  <p:tag name="PICTUREFILESIZE" val="968"/>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G  template TPT1  env TPENV1  fore 0  back 16777215  eqnno 45"/>
  <p:tag name="FILENAME" val="TP_tmp"/>
  <p:tag name="ORIGWIDTH" val="10"/>
  <p:tag name="PICTUREFILESIZE" val="968"/>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l  template TPT1  env TPENV1  fore 0  back 16777215  eqnno 49"/>
  <p:tag name="FILENAME" val="TP_tmp"/>
  <p:tag name="ORIGWIDTH" val="5"/>
  <p:tag name="PICTUREFILESIZE" val="968"/>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lt; 1  template TPT1  env TPENV1  fore 0  back 16777215  eqnno 42"/>
  <p:tag name="FILENAME" val="TP_tmp"/>
  <p:tag name="ORIGWIDTH" val="25"/>
  <p:tag name="PICTUREFILESIZE" val="1564"/>
</p:tagLst>
</file>

<file path=ppt/tags/tag44.xml><?xml version="1.0" encoding="utf-8"?>
<p:tagLst xmlns:a="http://schemas.openxmlformats.org/drawingml/2006/main" xmlns:r="http://schemas.openxmlformats.org/officeDocument/2006/relationships" xmlns:p="http://schemas.openxmlformats.org/presentationml/2006/main">
  <p:tag name="TEXPOINT" val="template"/>
  <p:tag name="SOURCE" val="TPT1  equation O(\log D \cdot \log N)  template TPT1  env TPENV1  fore 0  back 16777215  eqnno 50"/>
  <p:tag name="FILENAME" val="TP_tmp"/>
  <p:tag name="ORIGWIDTH" val="71"/>
  <p:tag name="PICTUREFILESIZE" val="4448"/>
</p:tagLst>
</file>

<file path=ppt/tags/tag45.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exp}  template TPT1  env TPENV1  fore 0  back 16777215  eqnno 52"/>
  <p:tag name="FILENAME" val="TP_tmp"/>
  <p:tag name="ORIGWIDTH" val="23"/>
  <p:tag name="PICTUREFILESIZE" val="1660"/>
</p:tagLst>
</file>

<file path=ppt/tags/tag46.xml><?xml version="1.0" encoding="utf-8"?>
<p:tagLst xmlns:a="http://schemas.openxmlformats.org/drawingml/2006/main" xmlns:r="http://schemas.openxmlformats.org/officeDocument/2006/relationships" xmlns:p="http://schemas.openxmlformats.org/presentationml/2006/main">
  <p:tag name="TEXPOINT" val="template"/>
  <p:tag name="SOURCE" val="TPT1  equation (N',D,\lambda)  template TPT1  env TPENV1  fore 0  back 16777215  eqnno 53"/>
  <p:tag name="FILENAME" val="TP_tmp"/>
  <p:tag name="ORIGWIDTH" val="44"/>
  <p:tag name="PICTUREFILESIZE" val="3256"/>
</p:tagLst>
</file>

<file path=ppt/tags/tag47.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exp}  template TPT1  env TPENV1  fore 0  back 16777215  eqnno 52"/>
  <p:tag name="FILENAME" val="TP_tmp"/>
  <p:tag name="ORIGWIDTH" val="23"/>
  <p:tag name="PICTUREFILESIZE" val="1660"/>
</p:tagLst>
</file>

<file path=ppt/tags/tag48.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exp}  template TPT1  env TPENV1  fore 0  back 16777215  eqnno 52"/>
  <p:tag name="FILENAME" val="TP_tmp"/>
  <p:tag name="ORIGWIDTH" val="23"/>
  <p:tag name="PICTUREFILESIZE" val="1660"/>
</p:tagLst>
</file>

<file path=ppt/tags/tag49.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A}_{exp}  template TPT1  env TPENV1  fore 0  back 16777215  eqnno 52"/>
  <p:tag name="FILENAME" val="TP_tmp"/>
  <p:tag name="ORIGWIDTH" val="23"/>
  <p:tag name="PICTUREFILESIZE" val="1660"/>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s,t \in V.  template TPT1  env TPENV1  fore 0  back 16777215  eqnno 5"/>
  <p:tag name="FILENAME" val="TP_tmp"/>
  <p:tag name="ORIGWIDTH" val="35"/>
  <p:tag name="PICTUREFILESIZE" val="2256"/>
</p:tagLst>
</file>

<file path=ppt/tags/tag50.xml><?xml version="1.0" encoding="utf-8"?>
<p:tagLst xmlns:a="http://schemas.openxmlformats.org/drawingml/2006/main" xmlns:r="http://schemas.openxmlformats.org/officeDocument/2006/relationships" xmlns:p="http://schemas.openxmlformats.org/presentationml/2006/main">
  <p:tag name="TEXPOINT" val="template"/>
  <p:tag name="SOURCE" val="TPT1  equation D^l  template TPT1  env TPENV1  fore 0  back 16777215  eqnno 54"/>
  <p:tag name="FILENAME" val="TP_tmp"/>
  <p:tag name="ORIGWIDTH" val="13"/>
  <p:tag name="PICTUREFILESIZE" val="1468"/>
</p:tagLst>
</file>

<file path=ppt/tags/tag51.xml><?xml version="1.0" encoding="utf-8"?>
<p:tagLst xmlns:a="http://schemas.openxmlformats.org/drawingml/2006/main" xmlns:r="http://schemas.openxmlformats.org/officeDocument/2006/relationships" xmlns:p="http://schemas.openxmlformats.org/presentationml/2006/main">
  <p:tag name="TEXPOINT" val="template"/>
  <p:tag name="SOURCE" val="TPT1  equation l = O(\log N)  template TPT1  env TPENV1  fore 0  back 16777215  eqnno 46"/>
  <p:tag name="FILENAME" val="TP_tmp"/>
  <p:tag name="ORIGWIDTH" val="57"/>
  <p:tag name="PICTUREFILESIZE" val="3756"/>
</p:tagLst>
</file>

<file path=ppt/tags/tag52.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template TPT1  env TPENV1  fore 0  back 16777215  eqnno 56"/>
  <p:tag name="FILENAME" val="TP_tmp"/>
  <p:tag name="ORIGWIDTH" val="8"/>
  <p:tag name="PICTUREFILESIZE" val="968"/>
</p:tagLst>
</file>

<file path=ppt/tags/tag53.xml><?xml version="1.0" encoding="utf-8"?>
<p:tagLst xmlns:a="http://schemas.openxmlformats.org/drawingml/2006/main" xmlns:r="http://schemas.openxmlformats.org/officeDocument/2006/relationships" xmlns:p="http://schemas.openxmlformats.org/presentationml/2006/main">
  <p:tag name="TEXPOINT" val="template"/>
  <p:tag name="SOURCE" val="TPT1  equation D_e  template TPT1  env TPENV1  fore 0  back 16777215  eqnno 57"/>
  <p:tag name="FILENAME" val="TP_tmp"/>
  <p:tag name="ORIGWIDTH" val="14"/>
  <p:tag name="PICTUREFILESIZE" val="1468"/>
</p:tagLst>
</file>

<file path=ppt/tags/tag54.xml><?xml version="1.0" encoding="utf-8"?>
<p:tagLst xmlns:a="http://schemas.openxmlformats.org/drawingml/2006/main" xmlns:r="http://schemas.openxmlformats.org/officeDocument/2006/relationships" xmlns:p="http://schemas.openxmlformats.org/presentationml/2006/main">
  <p:tag name="TEXPOINT" val="template"/>
  <p:tag name="SOURCE" val="TPT1  equation [N]  template TPT1  env TPENV1  fore 0  back 16777215  eqnno 59"/>
  <p:tag name="FILENAME" val="TP_tmp"/>
  <p:tag name="ORIGWIDTH" val="16"/>
  <p:tag name="PICTUREFILESIZE" val="1968"/>
</p:tagLst>
</file>

<file path=ppt/tags/tag55.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G) \leq 1 - 1/DN^2.  template TPT1  env TPENV1  fore 0  back 16777215  eqnno 60"/>
  <p:tag name="FILENAME" val="TP_tmp"/>
  <p:tag name="ORIGWIDTH" val="88"/>
  <p:tag name="PICTUREFILESIZE" val="6160"/>
</p:tagLst>
</file>

<file path=ppt/tags/tag56.xml><?xml version="1.0" encoding="utf-8"?>
<p:tagLst xmlns:a="http://schemas.openxmlformats.org/drawingml/2006/main" xmlns:r="http://schemas.openxmlformats.org/officeDocument/2006/relationships" xmlns:p="http://schemas.openxmlformats.org/presentationml/2006/main">
  <p:tag name="TEXPOINT" val="template"/>
  <p:tag name="SOURCE" val="TPT1  equation ((D_e)^{16},D_e,1/2)  template TPT1  env TPENV1  fore 0  back 16777215  eqnno 205"/>
  <p:tag name="FILENAME" val="TP_tmp"/>
  <p:tag name="ORIGWIDTH" val="74"/>
  <p:tag name="PICTUREFILESIZE" val="6352"/>
</p:tagLst>
</file>

<file path=ppt/tags/tag57.xml><?xml version="1.0" encoding="utf-8"?>
<p:tagLst xmlns:a="http://schemas.openxmlformats.org/drawingml/2006/main" xmlns:r="http://schemas.openxmlformats.org/officeDocument/2006/relationships" xmlns:p="http://schemas.openxmlformats.org/presentationml/2006/main">
  <p:tag name="TEXPOINT" val="template"/>
  <p:tag name="SOURCE" val="TPT1  equation [N]  template TPT1  env TPENV1  fore 0  back 16777215  eqnno 61"/>
  <p:tag name="FILENAME" val="TP_tmp"/>
  <p:tag name="ORIGWIDTH" val="16"/>
  <p:tag name="PICTUREFILESIZE" val="1968"/>
</p:tagLst>
</file>

<file path=ppt/tags/tag58.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  template TPT1  env TPENV1  fore 0  back 16777215  eqnno 62"/>
  <p:tag name="FILENAME" val="TP_tmp"/>
  <p:tag name="ORIGWIDTH" val="24"/>
  <p:tag name="PICTUREFILESIZE" val="1660"/>
</p:tagLst>
</file>

<file path=ppt/tags/tag59.xml><?xml version="1.0" encoding="utf-8"?>
<p:tagLst xmlns:a="http://schemas.openxmlformats.org/drawingml/2006/main" xmlns:r="http://schemas.openxmlformats.org/officeDocument/2006/relationships" xmlns:p="http://schemas.openxmlformats.org/presentationml/2006/main">
  <p:tag name="TEXPOINT" val="template"/>
  <p:tag name="SOURCE" val="TPT1  equation t  template TPT1  env TPENV1  fore 0  back 16777215  eqnno 63"/>
  <p:tag name="FILENAME" val="TP_tmp"/>
  <p:tag name="ORIGWIDTH" val="7"/>
  <p:tag name="PICTUREFILESIZE" val="968"/>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s  template TPT1  env TPENV1  fore 0  back 16777215  eqnno 6"/>
  <p:tag name="FILENAME" val="TP_tmp"/>
  <p:tag name="ORIGWIDTH" val="6"/>
  <p:tag name="PICTUREFILESIZE" val="968"/>
</p:tagLst>
</file>

<file path=ppt/tags/tag60.xml><?xml version="1.0" encoding="utf-8"?>
<p:tagLst xmlns:a="http://schemas.openxmlformats.org/drawingml/2006/main" xmlns:r="http://schemas.openxmlformats.org/officeDocument/2006/relationships" xmlns:p="http://schemas.openxmlformats.org/presentationml/2006/main">
  <p:tag name="TEXPOINT" val="template"/>
  <p:tag name="SOURCE" val="TPT1  equation D^t  template TPT1  env TPENV1  fore 0  back 16777215  eqnno 64"/>
  <p:tag name="FILENAME" val="TP_tmp"/>
  <p:tag name="ORIGWIDTH" val="13"/>
  <p:tag name="PICTUREFILESIZE" val="1468"/>
</p:tagLst>
</file>

<file path=ppt/tags/tag61.xml><?xml version="1.0" encoding="utf-8"?>
<p:tagLst xmlns:a="http://schemas.openxmlformats.org/drawingml/2006/main" xmlns:r="http://schemas.openxmlformats.org/officeDocument/2006/relationships" xmlns:p="http://schemas.openxmlformats.org/presentationml/2006/main">
  <p:tag name="TEXPOINT" val="template"/>
  <p:tag name="SOURCE" val="TPT1  equation G^t  template TPT1  env TPENV1  fore 0  back 16777215  eqnno 65"/>
  <p:tag name="FILENAME" val="TP_tmp"/>
  <p:tag name="ORIGWIDTH" val="13"/>
  <p:tag name="PICTUREFILESIZE" val="1468"/>
</p:tagLst>
</file>

<file path=ppt/tags/tag62.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t}(v_0,(a_1,\dots,a_t)) = (v_t,(b_t,\dots,b_1))  template TPT1  env TPENV1  fore 0  back 16777215  eqnno 66"/>
  <p:tag name="FILENAME" val="TP_tmp"/>
  <p:tag name="ORIGWIDTH" val="177"/>
  <p:tag name="PICTUREFILESIZE" val="13004"/>
</p:tagLst>
</file>

<file path=ppt/tags/tag63.xml><?xml version="1.0" encoding="utf-8"?>
<p:tagLst xmlns:a="http://schemas.openxmlformats.org/drawingml/2006/main" xmlns:r="http://schemas.openxmlformats.org/officeDocument/2006/relationships" xmlns:p="http://schemas.openxmlformats.org/presentationml/2006/main">
  <p:tag name="TEXPOINT" val="template"/>
  <p:tag name="SOURCE" val="TPT1  equation (v_i,b_i) = Rot_G(v_{i-1},a_i).  template TPT1  env TPENV1  fore 0  back 16777215  eqnno 67"/>
  <p:tag name="FILENAME" val="TP_tmp"/>
  <p:tag name="ORIGWIDTH" val="107"/>
  <p:tag name="PICTUREFILESIZE" val="9448"/>
</p:tagLst>
</file>

<file path=ppt/tags/tag64.xml><?xml version="1.0" encoding="utf-8"?>
<p:tagLst xmlns:a="http://schemas.openxmlformats.org/drawingml/2006/main" xmlns:r="http://schemas.openxmlformats.org/officeDocument/2006/relationships" xmlns:p="http://schemas.openxmlformats.org/presentationml/2006/main">
  <p:tag name="TEXPOINT" val="template"/>
  <p:tag name="SOURCE" val="TPT1  equation (N,D,\lambda)  template TPT1  env TPENV1  fore 0  back 16777215  eqnno 68"/>
  <p:tag name="FILENAME" val="TP_tmp"/>
  <p:tag name="ORIGWIDTH" val="41"/>
  <p:tag name="PICTUREFILESIZE" val="2352"/>
</p:tagLst>
</file>

<file path=ppt/tags/tag65.xml><?xml version="1.0" encoding="utf-8"?>
<p:tagLst xmlns:a="http://schemas.openxmlformats.org/drawingml/2006/main" xmlns:r="http://schemas.openxmlformats.org/officeDocument/2006/relationships" xmlns:p="http://schemas.openxmlformats.org/presentationml/2006/main">
  <p:tag name="TEXPOINT" val="template"/>
  <p:tag name="SOURCE" val="TPT1  equation G^t  template TPT1  env TPENV1  fore 0  back 16777215  eqnno 65"/>
  <p:tag name="FILENAME" val="TP_tmp"/>
  <p:tag name="ORIGWIDTH" val="13"/>
  <p:tag name="PICTUREFILESIZE" val="1468"/>
</p:tagLst>
</file>

<file path=ppt/tags/tag66.xml><?xml version="1.0" encoding="utf-8"?>
<p:tagLst xmlns:a="http://schemas.openxmlformats.org/drawingml/2006/main" xmlns:r="http://schemas.openxmlformats.org/officeDocument/2006/relationships" xmlns:p="http://schemas.openxmlformats.org/presentationml/2006/main">
  <p:tag name="TEXPOINT" val="template"/>
  <p:tag name="SOURCE" val="TPT1  equation (N,D^t,\lambda^t)  template TPT1  env TPENV1  fore 0  back 16777215  eqnno 69"/>
  <p:tag name="FILENAME" val="TP_tmp"/>
  <p:tag name="ORIGWIDTH" val="48"/>
  <p:tag name="PICTUREFILESIZE" val="3756"/>
</p:tagLst>
</file>

<file path=ppt/tags/tag67.xml><?xml version="1.0" encoding="utf-8"?>
<p:tagLst xmlns:a="http://schemas.openxmlformats.org/drawingml/2006/main" xmlns:r="http://schemas.openxmlformats.org/officeDocument/2006/relationships" xmlns:p="http://schemas.openxmlformats.org/presentationml/2006/main">
  <p:tag name="TEXPOINT" val="template"/>
  <p:tag name="SOURCE" val="TPT1  equation i \in [N], j \in [D]  template TPT1  env TPENV1  fore 0  back 16777215  eqnno 74"/>
  <p:tag name="FILENAME" val="TP_tmp"/>
  <p:tag name="ORIGWIDTH" val="68"/>
  <p:tag name="PICTUREFILESIZE" val="5564"/>
</p:tagLst>
</file>

<file path=ppt/tags/tag68.xml><?xml version="1.0" encoding="utf-8"?>
<p:tagLst xmlns:a="http://schemas.openxmlformats.org/drawingml/2006/main" xmlns:r="http://schemas.openxmlformats.org/officeDocument/2006/relationships" xmlns:p="http://schemas.openxmlformats.org/presentationml/2006/main">
  <p:tag name="TEXPOINT" val="template"/>
  <p:tag name="SOURCE" val="TPT1  equation v_{ij}  template TPT1  env TPENV1  fore 0  back 16777215  eqnno 75"/>
  <p:tag name="FILENAME" val="TP_tmp"/>
  <p:tag name="ORIGWIDTH" val="14"/>
  <p:tag name="PICTUREFILESIZE" val="1564"/>
</p:tagLst>
</file>

<file path=ppt/tags/tag69.xml><?xml version="1.0" encoding="utf-8"?>
<p:tagLst xmlns:a="http://schemas.openxmlformats.org/drawingml/2006/main" xmlns:r="http://schemas.openxmlformats.org/officeDocument/2006/relationships" xmlns:p="http://schemas.openxmlformats.org/presentationml/2006/main">
  <p:tag name="TEXPOINT" val="template"/>
  <p:tag name="SOURCE" val="TPT1  equation Rot_G(i_1,j_1) = (i_2,j_2)  template TPT1  env TPENV1  fore 0  back 16777215  eqnno 76"/>
  <p:tag name="FILENAME" val="TP_tmp"/>
  <p:tag name="ORIGWIDTH" val="95"/>
  <p:tag name="PICTUREFILESIZE" val="7544"/>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t  template TPT1  env TPENV1  fore 0  back 16777215  eqnno 7"/>
  <p:tag name="FILENAME" val="TP_tmp"/>
  <p:tag name="ORIGWIDTH" val="7"/>
  <p:tag name="PICTUREFILESIZE" val="968"/>
</p:tagLst>
</file>

<file path=ppt/tags/tag70.xml><?xml version="1.0" encoding="utf-8"?>
<p:tagLst xmlns:a="http://schemas.openxmlformats.org/drawingml/2006/main" xmlns:r="http://schemas.openxmlformats.org/officeDocument/2006/relationships" xmlns:p="http://schemas.openxmlformats.org/presentationml/2006/main">
  <p:tag name="TEXPOINT" val="template"/>
  <p:tag name="SOURCE" val="TPT1  equation (v_{i_1j_1},v_{i_2j_2}) \in E(J)  template TPT1  env TPENV1  fore 0  back 16777215  eqnno 77"/>
  <p:tag name="FILENAME" val="TP_tmp"/>
  <p:tag name="ORIGWIDTH" val="86"/>
  <p:tag name="PICTUREFILESIZE" val="9064"/>
</p:tagLst>
</file>

<file path=ppt/tags/tag71.xml><?xml version="1.0" encoding="utf-8"?>
<p:tagLst xmlns:a="http://schemas.openxmlformats.org/drawingml/2006/main" xmlns:r="http://schemas.openxmlformats.org/officeDocument/2006/relationships" xmlns:p="http://schemas.openxmlformats.org/presentationml/2006/main">
  <p:tag name="TEXPOINT" val="template"/>
  <p:tag name="SOURCE" val="TPT1  equation (j1,j2) \in E(H)  template TPT1  env TPENV1  fore 0  back 16777215  eqnno 78"/>
  <p:tag name="FILENAME" val="TP_tmp"/>
  <p:tag name="ORIGWIDTH" val="70"/>
  <p:tag name="PICTUREFILESIZE" val="5660"/>
</p:tagLst>
</file>

<file path=ppt/tags/tag72.xml><?xml version="1.0" encoding="utf-8"?>
<p:tagLst xmlns:a="http://schemas.openxmlformats.org/drawingml/2006/main" xmlns:r="http://schemas.openxmlformats.org/officeDocument/2006/relationships" xmlns:p="http://schemas.openxmlformats.org/presentationml/2006/main">
  <p:tag name="TEXPOINT" val="template"/>
  <p:tag name="SOURCE" val="TPT1  equation \forall i \in [N] : (v_{ij_1},v_{ij_2}) \in E(J)  template TPT1  env TPENV1  fore 0  back 16777215  eqnno 79"/>
  <p:tag name="FILENAME" val="TP_tmp"/>
  <p:tag name="ORIGWIDTH" val="124"/>
  <p:tag name="PICTUREFILESIZE" val="9948"/>
</p:tagLst>
</file>

<file path=ppt/tags/tag73.xml><?xml version="1.0" encoding="utf-8"?>
<p:tagLst xmlns:a="http://schemas.openxmlformats.org/drawingml/2006/main" xmlns:r="http://schemas.openxmlformats.org/officeDocument/2006/relationships" xmlns:p="http://schemas.openxmlformats.org/presentationml/2006/main">
  <p:tag name="TEXPOINT" val="template"/>
  <p:tag name="SOURCE" val="TPT1  equation [N]  template TPT1  env TPENV1  fore 0  back 16777215  eqnno 80"/>
  <p:tag name="FILENAME" val="TP_tmp"/>
  <p:tag name="ORIGWIDTH" val="16"/>
  <p:tag name="PICTUREFILESIZE" val="1968"/>
</p:tagLst>
</file>

<file path=ppt/tags/tag74.xml><?xml version="1.0" encoding="utf-8"?>
<p:tagLst xmlns:a="http://schemas.openxmlformats.org/drawingml/2006/main" xmlns:r="http://schemas.openxmlformats.org/officeDocument/2006/relationships" xmlns:p="http://schemas.openxmlformats.org/presentationml/2006/main">
  <p:tag name="TEXPOINT" val="template"/>
  <p:tag name="SOURCE" val="TPT1  equation [D]  template TPT1  env TPENV1  fore 0  back 16777215  eqnno 81"/>
  <p:tag name="FILENAME" val="TP_tmp"/>
  <p:tag name="ORIGWIDTH" val="15"/>
  <p:tag name="PICTUREFILESIZE" val="1968"/>
</p:tagLst>
</file>

<file path=ppt/tags/tag75.xml><?xml version="1.0" encoding="utf-8"?>
<p:tagLst xmlns:a="http://schemas.openxmlformats.org/drawingml/2006/main" xmlns:r="http://schemas.openxmlformats.org/officeDocument/2006/relationships" xmlns:p="http://schemas.openxmlformats.org/presentationml/2006/main">
  <p:tag name="TEXPOINT" val="template"/>
  <p:tag name="SOURCE" val="TPT1  equation d^2  template TPT1  env TPENV1  fore 0  back 16777215  eqnno 82"/>
  <p:tag name="FILENAME" val="TP_tmp"/>
  <p:tag name="ORIGWIDTH" val="11"/>
  <p:tag name="PICTUREFILESIZE" val="1468"/>
</p:tagLst>
</file>

<file path=ppt/tags/tag76.xml><?xml version="1.0" encoding="utf-8"?>
<p:tagLst xmlns:a="http://schemas.openxmlformats.org/drawingml/2006/main" xmlns:r="http://schemas.openxmlformats.org/officeDocument/2006/relationships" xmlns:p="http://schemas.openxmlformats.org/presentationml/2006/main">
  <p:tag name="TEXPOINT" val="template"/>
  <p:tag name="SOURCE" val="TPT1  equation [N]\times[D]  template TPT1  env TPENV1  fore 0  back 16777215  eqnno 83"/>
  <p:tag name="FILENAME" val="TP_tmp"/>
  <p:tag name="ORIGWIDTH" val="42"/>
  <p:tag name="PICTUREFILESIZE" val="3968"/>
</p:tagLst>
</file>

<file path=ppt/tags/tag77.xml><?xml version="1.0" encoding="utf-8"?>
<p:tagLst xmlns:a="http://schemas.openxmlformats.org/drawingml/2006/main" xmlns:r="http://schemas.openxmlformats.org/officeDocument/2006/relationships" xmlns:p="http://schemas.openxmlformats.org/presentationml/2006/main">
  <p:tag name="TEXPOINT" val="template"/>
  <p:tag name="SOURCE" val="TPT1  equation (a',i') = Rot_H(a,i)  template TPT1  env TPENV1  fore 0  back 16777215  eqnno 84"/>
  <p:tag name="FILENAME" val="TP_tmp"/>
  <p:tag name="ORIGWIDTH" val="86"/>
  <p:tag name="PICTUREFILESIZE" val="6544"/>
</p:tagLst>
</file>

<file path=ppt/tags/tag78.xml><?xml version="1.0" encoding="utf-8"?>
<p:tagLst xmlns:a="http://schemas.openxmlformats.org/drawingml/2006/main" xmlns:r="http://schemas.openxmlformats.org/officeDocument/2006/relationships" xmlns:p="http://schemas.openxmlformats.org/presentationml/2006/main">
  <p:tag name="TEXPOINT" val="template"/>
  <p:tag name="SOURCE" val="TPT1  equation (w,b') = Rot_G(v,a')  template TPT1  env TPENV1  fore 0  back 16777215  eqnno 85"/>
  <p:tag name="FILENAME" val="TP_tmp"/>
  <p:tag name="ORIGWIDTH" val="89"/>
  <p:tag name="PICTUREFILESIZE" val="6140"/>
</p:tagLst>
</file>

<file path=ppt/tags/tag79.xml><?xml version="1.0" encoding="utf-8"?>
<p:tagLst xmlns:a="http://schemas.openxmlformats.org/drawingml/2006/main" xmlns:r="http://schemas.openxmlformats.org/officeDocument/2006/relationships" xmlns:p="http://schemas.openxmlformats.org/presentationml/2006/main">
  <p:tag name="TEXPOINT" val="template"/>
  <p:tag name="SOURCE" val="TPT1  equation (b,j') = Rot_H(b',j)  template TPT1  env TPENV1  fore 0  back 16777215  eqnno 86"/>
  <p:tag name="FILENAME" val="TP_tmp"/>
  <p:tag name="ORIGWIDTH" val="86"/>
  <p:tag name="PICTUREFILESIZE" val="6544"/>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G  template TPT1  env TPENV1  fore 0  back 16777215  eqnno 8"/>
  <p:tag name="FILENAME" val="TP_tmp"/>
  <p:tag name="ORIGWIDTH" val="10"/>
  <p:tag name="PICTUREFILESIZE" val="968"/>
</p:tagLst>
</file>

<file path=ppt/tags/tag80.xml><?xml version="1.0" encoding="utf-8"?>
<p:tagLst xmlns:a="http://schemas.openxmlformats.org/drawingml/2006/main" xmlns:r="http://schemas.openxmlformats.org/officeDocument/2006/relationships" xmlns:p="http://schemas.openxmlformats.org/presentationml/2006/main">
  <p:tag name="TEXPOINT" val="template"/>
  <p:tag name="SOURCE" val="TPT1  equation ((w,b),(j',i'))  template TPT1  env TPENV1  fore 0  back 16777215  eqnno 87"/>
  <p:tag name="FILENAME" val="TP_tmp"/>
  <p:tag name="ORIGWIDTH" val="63"/>
  <p:tag name="PICTUREFILESIZE" val="5948"/>
</p:tagLst>
</file>

<file path=ppt/tags/tag81.xml><?xml version="1.0" encoding="utf-8"?>
<p:tagLst xmlns:a="http://schemas.openxmlformats.org/drawingml/2006/main" xmlns:r="http://schemas.openxmlformats.org/officeDocument/2006/relationships" xmlns:p="http://schemas.openxmlformats.org/presentationml/2006/main">
  <p:tag name="TEXPOINT" val="template"/>
  <p:tag name="SOURCE" val="TPT1  equation (N,D,\lambda)  template TPT1  env TPENV1  fore 0  back 16777215  eqnno 88"/>
  <p:tag name="FILENAME" val="TP_tmp"/>
  <p:tag name="ORIGWIDTH" val="41"/>
  <p:tag name="PICTUREFILESIZE" val="2352"/>
</p:tagLst>
</file>

<file path=ppt/tags/tag82.xml><?xml version="1.0" encoding="utf-8"?>
<p:tagLst xmlns:a="http://schemas.openxmlformats.org/drawingml/2006/main" xmlns:r="http://schemas.openxmlformats.org/officeDocument/2006/relationships" xmlns:p="http://schemas.openxmlformats.org/presentationml/2006/main">
  <p:tag name="TEXPOINT" val="template"/>
  <p:tag name="SOURCE" val="TPT1  equation (D,d,\alpha)  template TPT1  env TPENV1  fore 0  back 16777215  eqnno 89"/>
  <p:tag name="FILENAME" val="TP_tmp"/>
  <p:tag name="ORIGWIDTH" val="38"/>
  <p:tag name="PICTUREFILESIZE" val="2352"/>
</p:tagLst>
</file>

<file path=ppt/tags/tag83.xml><?xml version="1.0" encoding="utf-8"?>
<p:tagLst xmlns:a="http://schemas.openxmlformats.org/drawingml/2006/main" xmlns:r="http://schemas.openxmlformats.org/officeDocument/2006/relationships" xmlns:p="http://schemas.openxmlformats.org/presentationml/2006/main">
  <p:tag name="TEXPOINT" val="template"/>
  <p:tag name="SOURCE" val="TPT1  equation (ND,d^2,f(\lambda,\alpha))  template TPT1  env TPENV1  fore 0  back 16777215  eqnno 90"/>
  <p:tag name="FILENAME" val="TP_tmp"/>
  <p:tag name="ORIGWIDTH" val="76"/>
  <p:tag name="PICTUREFILESIZE" val="4640"/>
</p:tagLst>
</file>

<file path=ppt/tags/tag84.xml><?xml version="1.0" encoding="utf-8"?>
<p:tagLst xmlns:a="http://schemas.openxmlformats.org/drawingml/2006/main" xmlns:r="http://schemas.openxmlformats.org/officeDocument/2006/relationships" xmlns:p="http://schemas.openxmlformats.org/presentationml/2006/main">
  <p:tag name="TEXPOINT" val="template"/>
  <p:tag name="SOURCE" val="TPT1  equation (N,D,\lambda)  template TPT1  env TPENV1  fore 0  back 16777215  eqnno 88"/>
  <p:tag name="FILENAME" val="TP_tmp"/>
  <p:tag name="ORIGWIDTH" val="41"/>
  <p:tag name="PICTUREFILESIZE" val="2352"/>
</p:tagLst>
</file>

<file path=ppt/tags/tag85.xml><?xml version="1.0" encoding="utf-8"?>
<p:tagLst xmlns:a="http://schemas.openxmlformats.org/drawingml/2006/main" xmlns:r="http://schemas.openxmlformats.org/officeDocument/2006/relationships" xmlns:p="http://schemas.openxmlformats.org/presentationml/2006/main">
  <p:tag name="TEXPOINT" val="template"/>
  <p:tag name="SOURCE" val="TPT1  equation (D,d,\alpha)  template TPT1  env TPENV1  fore 0  back 16777215  eqnno 89"/>
  <p:tag name="FILENAME" val="TP_tmp"/>
  <p:tag name="ORIGWIDTH" val="38"/>
  <p:tag name="PICTUREFILESIZE" val="2352"/>
</p:tagLst>
</file>

<file path=ppt/tags/tag86.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leq 1  template TPT1  env TPENV1  fore 0  back 16777215  eqnno 91"/>
  <p:tag name="FILENAME" val="TP_tmp"/>
  <p:tag name="ORIGWIDTH" val="25"/>
  <p:tag name="PICTUREFILESIZE" val="1968"/>
</p:tagLst>
</file>

<file path=ppt/tags/tag87.xml><?xml version="1.0" encoding="utf-8"?>
<p:tagLst xmlns:a="http://schemas.openxmlformats.org/drawingml/2006/main" xmlns:r="http://schemas.openxmlformats.org/officeDocument/2006/relationships" xmlns:p="http://schemas.openxmlformats.org/presentationml/2006/main">
  <p:tag name="TEXPOINT" val="template"/>
  <p:tag name="SOURCE" val="TPT1  equation ^{16}  template TPT1  env TPENV1  fore 0  back 16777215  eqnno 96"/>
  <p:tag name="FILENAME" val="TP_tmp"/>
  <p:tag name="ORIGWIDTH" val="10"/>
  <p:tag name="PICTUREFILESIZE" val="1064"/>
</p:tagLst>
</file>

<file path=ppt/tags/tag88.xml><?xml version="1.0" encoding="utf-8"?>
<p:tagLst xmlns:a="http://schemas.openxmlformats.org/drawingml/2006/main" xmlns:r="http://schemas.openxmlformats.org/officeDocument/2006/relationships" xmlns:p="http://schemas.openxmlformats.org/presentationml/2006/main">
  <p:tag name="TEXPOINT" val="template"/>
  <p:tag name="SOURCE" val="TPT1  equation ^{16}  template TPT1  env TPENV1  fore 0  back 16777215  eqnno 96"/>
  <p:tag name="FILENAME" val="TP_tmp"/>
  <p:tag name="ORIGWIDTH" val="10"/>
  <p:tag name="PICTUREFILESIZE" val="1064"/>
</p:tagLst>
</file>

<file path=ppt/tags/tag89.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  template TPT1  env TPENV1  fore 0  back 16777215  eqnno 97"/>
  <p:tag name="FILENAME" val="TP_tmp"/>
  <p:tag name="ORIGWIDTH" val="11"/>
  <p:tag name="PICTUREFILESIZE" val="968"/>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L \subseteq SL \subseteq NL  template TPT1  env TPENV1  fore 0  back 16777215  eqnno 9"/>
  <p:tag name="FILENAME" val="TP_tmp"/>
  <p:tag name="ORIGWIDTH" val="65"/>
  <p:tag name="PICTUREFILESIZE" val="3160"/>
</p:tagLst>
</file>

<file path=ppt/tags/tag90.xml><?xml version="1.0" encoding="utf-8"?>
<p:tagLst xmlns:a="http://schemas.openxmlformats.org/drawingml/2006/main" xmlns:r="http://schemas.openxmlformats.org/officeDocument/2006/relationships" xmlns:p="http://schemas.openxmlformats.org/presentationml/2006/main">
  <p:tag name="TEXPOINT" val="template"/>
  <p:tag name="SOURCE" val="TPT1  equation G_l  template TPT1  env TPENV1  fore 0  back 16777215  eqnno 98"/>
  <p:tag name="FILENAME" val="TP_tmp"/>
  <p:tag name="ORIGWIDTH" val="12"/>
  <p:tag name="PICTUREFILESIZE" val="1468"/>
</p:tagLst>
</file>

<file path=ppt/tags/tag91.xml><?xml version="1.0" encoding="utf-8"?>
<p:tagLst xmlns:a="http://schemas.openxmlformats.org/drawingml/2006/main" xmlns:r="http://schemas.openxmlformats.org/officeDocument/2006/relationships" xmlns:p="http://schemas.openxmlformats.org/presentationml/2006/main">
  <p:tag name="TEXPOINT" val="template"/>
  <p:tag name="SOURCE" val="TPT1  equation (1-1/ND^2)^{2^l} &lt; 1/2.  template TPT1  env TPENV1  fore 0  back 16777215  eqnno 99"/>
  <p:tag name="FILENAME" val="TP_tmp"/>
  <p:tag name="ORIGWIDTH" val="96"/>
  <p:tag name="PICTUREFILESIZE" val="7256"/>
</p:tagLst>
</file>

<file path=ppt/tags/tag92.xml><?xml version="1.0" encoding="utf-8"?>
<p:tagLst xmlns:a="http://schemas.openxmlformats.org/drawingml/2006/main" xmlns:r="http://schemas.openxmlformats.org/officeDocument/2006/relationships" xmlns:p="http://schemas.openxmlformats.org/presentationml/2006/main">
  <p:tag name="TEXPOINT" val="template"/>
  <p:tag name="SOURCE" val="TPT1  equation G_0 = G,  template TPT1  env TPENV1  fore 0  back 16777215  eqnno 100"/>
  <p:tag name="FILENAME" val="TP_tmp"/>
  <p:tag name="ORIGWIDTH" val="38"/>
  <p:tag name="PICTUREFILESIZE" val="2564"/>
</p:tagLst>
</file>

<file path=ppt/tags/tag93.xml><?xml version="1.0" encoding="utf-8"?>
<p:tagLst xmlns:a="http://schemas.openxmlformats.org/drawingml/2006/main" xmlns:r="http://schemas.openxmlformats.org/officeDocument/2006/relationships" xmlns:p="http://schemas.openxmlformats.org/presentationml/2006/main">
  <p:tag name="TEXPOINT" val="template"/>
  <p:tag name="SOURCE" val="TPT1  equation G_i  template TPT1  env TPENV1  fore 0  back 16777215  eqnno 101"/>
  <p:tag name="FILENAME" val="TP_tmp"/>
  <p:tag name="ORIGWIDTH" val="13"/>
  <p:tag name="PICTUREFILESIZE" val="1468"/>
</p:tagLst>
</file>

<file path=ppt/tags/tag94.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_i(G,H) = G_i  template TPT1  env TPENV1  fore 0  back 16777215  eqnno 103"/>
  <p:tag name="FILENAME" val="TP_tmp"/>
  <p:tag name="ORIGWIDTH" val="65"/>
  <p:tag name="PICTUREFILESIZE" val="4256"/>
</p:tagLst>
</file>

<file path=ppt/tags/tag95.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T}(G,H) = G_l  template TPT1  env TPENV1  fore 0  back 16777215  eqnno 104"/>
  <p:tag name="FILENAME" val="TP_tmp"/>
  <p:tag name="ORIGWIDTH" val="63"/>
  <p:tag name="PICTUREFILESIZE" val="3756"/>
</p:tagLst>
</file>

<file path=ppt/tags/tag96.xml><?xml version="1.0" encoding="utf-8"?>
<p:tagLst xmlns:a="http://schemas.openxmlformats.org/drawingml/2006/main" xmlns:r="http://schemas.openxmlformats.org/officeDocument/2006/relationships" xmlns:p="http://schemas.openxmlformats.org/presentationml/2006/main">
  <p:tag name="TEXPOINT" val="template"/>
  <p:tag name="SOURCE" val="TPT1  equation G_i  template TPT1  env TPENV1  fore 0  back 16777215  eqnno 105"/>
  <p:tag name="FILENAME" val="TP_tmp"/>
  <p:tag name="ORIGWIDTH" val="13"/>
  <p:tag name="PICTUREFILESIZE" val="1468"/>
</p:tagLst>
</file>

<file path=ppt/tags/tag97.xml><?xml version="1.0" encoding="utf-8"?>
<p:tagLst xmlns:a="http://schemas.openxmlformats.org/drawingml/2006/main" xmlns:r="http://schemas.openxmlformats.org/officeDocument/2006/relationships" xmlns:p="http://schemas.openxmlformats.org/presentationml/2006/main">
  <p:tag name="TEXPOINT" val="template"/>
  <p:tag name="SOURCE" val="TPT1  equation ^{16}  template TPT1  env TPENV1  fore 0  back 16777215  eqnno 96"/>
  <p:tag name="FILENAME" val="TP_tmp"/>
  <p:tag name="ORIGWIDTH" val="10"/>
  <p:tag name="PICTUREFILESIZE" val="1064"/>
</p:tagLst>
</file>

<file path=ppt/tags/tag98.xml><?xml version="1.0" encoding="utf-8"?>
<p:tagLst xmlns:a="http://schemas.openxmlformats.org/drawingml/2006/main" xmlns:r="http://schemas.openxmlformats.org/officeDocument/2006/relationships" xmlns:p="http://schemas.openxmlformats.org/presentationml/2006/main">
  <p:tag name="TEXPOINT" val="template"/>
  <p:tag name="SOURCE" val="TPT1  equation l = O(\log N)  template TPT1  env TPENV1  fore 0  back 16777215  eqnno 106"/>
  <p:tag name="FILENAME" val="TP_tmp"/>
  <p:tag name="ORIGWIDTH" val="57"/>
  <p:tag name="PICTUREFILESIZE" val="3756"/>
</p:tagLst>
</file>

<file path=ppt/tags/tag99.xml><?xml version="1.0" encoding="utf-8"?>
<p:tagLst xmlns:a="http://schemas.openxmlformats.org/drawingml/2006/main" xmlns:r="http://schemas.openxmlformats.org/officeDocument/2006/relationships" xmlns:p="http://schemas.openxmlformats.org/presentationml/2006/main">
  <p:tag name="TEXPOINT" val="template"/>
  <p:tag name="SOURCE" val="TPT1  equation G_l  template TPT1  env TPENV1  fore 0  back 16777215  eqnno 98"/>
  <p:tag name="FILENAME" val="TP_tmp"/>
  <p:tag name="ORIGWIDTH" val="12"/>
  <p:tag name="PICTUREFILESIZE" val="146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IS ONE 2.0">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THIS ONE 2.0</Template>
  <TotalTime>3232</TotalTime>
  <Words>1076</Words>
  <Application>Microsoft Office PowerPoint</Application>
  <PresentationFormat>On-screen Show (4:3)</PresentationFormat>
  <Paragraphs>342</Paragraphs>
  <Slides>36</Slides>
  <Notes>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36</vt:i4>
      </vt:variant>
    </vt:vector>
  </HeadingPairs>
  <TitlesOfParts>
    <vt:vector size="55" baseType="lpstr">
      <vt:lpstr>Arial</vt:lpstr>
      <vt:lpstr>Calibri</vt:lpstr>
      <vt:lpstr>Constantia</vt:lpstr>
      <vt:lpstr>Wingdings 2</vt:lpstr>
      <vt:lpstr>cmr10</vt:lpstr>
      <vt:lpstr>cmmi10</vt:lpstr>
      <vt:lpstr>cmsy10orig</vt:lpstr>
      <vt:lpstr>cmr7</vt:lpstr>
      <vt:lpstr>cmmi7</vt:lpstr>
      <vt:lpstr>lcmss8</vt:lpstr>
      <vt:lpstr>cmmi8</vt:lpstr>
      <vt:lpstr>cmsy8</vt:lpstr>
      <vt:lpstr>cmsy7</vt:lpstr>
      <vt:lpstr>cmmi5</vt:lpstr>
      <vt:lpstr>cmr5</vt:lpstr>
      <vt:lpstr>cmsy5</vt:lpstr>
      <vt:lpstr>David</vt:lpstr>
      <vt:lpstr>Times New Roman</vt:lpstr>
      <vt:lpstr>THIS ONE 2.0</vt:lpstr>
      <vt:lpstr>Undirected ST-Connectivity in Log-Space</vt:lpstr>
      <vt:lpstr>Introduction</vt:lpstr>
      <vt:lpstr>Introduction</vt:lpstr>
      <vt:lpstr>Introduction</vt:lpstr>
      <vt:lpstr>The idea</vt:lpstr>
      <vt:lpstr>Preliminaries</vt:lpstr>
      <vt:lpstr>Preliminaries</vt:lpstr>
      <vt:lpstr>Preliminaries</vt:lpstr>
      <vt:lpstr>Preliminaries</vt:lpstr>
      <vt:lpstr>Preliminaries</vt:lpstr>
      <vt:lpstr>Preliminaries</vt:lpstr>
      <vt:lpstr>Preliminaries</vt:lpstr>
      <vt:lpstr>Preliminaries</vt:lpstr>
      <vt:lpstr>Preliminaries</vt:lpstr>
      <vt:lpstr>Preliminaries</vt:lpstr>
      <vt:lpstr>Preliminaries</vt:lpstr>
      <vt:lpstr>The main transformation</vt:lpstr>
      <vt:lpstr>The main transformation</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Undirected ST-Connectivity in Log-Space</dc:title>
  <dc:creator>roii</dc:creator>
  <cp:lastModifiedBy>roii</cp:lastModifiedBy>
  <cp:revision>138</cp:revision>
  <dcterms:created xsi:type="dcterms:W3CDTF">2010-01-15T18:57:12Z</dcterms:created>
  <dcterms:modified xsi:type="dcterms:W3CDTF">2010-01-18T01:12:03Z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TC300058121033</vt:lpwstr>
  </property>
</Properties>
</file>